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Thin"/>
      <p:regular r:id="rId47"/>
      <p:bold r:id="rId48"/>
      <p:italic r:id="rId49"/>
      <p:boldItalic r:id="rId50"/>
    </p:embeddedFont>
    <p:embeddedFont>
      <p:font typeface="Roboto Mono Medium"/>
      <p:regular r:id="rId51"/>
      <p:bold r:id="rId52"/>
      <p:italic r:id="rId53"/>
      <p:boldItalic r:id="rId54"/>
    </p:embeddedFont>
    <p:embeddedFont>
      <p:font typeface="Roboto Medium"/>
      <p:regular r:id="rId55"/>
      <p:bold r:id="rId56"/>
      <p:italic r:id="rId57"/>
      <p:boldItalic r:id="rId58"/>
    </p:embeddedFont>
    <p:embeddedFont>
      <p:font typeface="Roboto"/>
      <p:regular r:id="rId59"/>
      <p:bold r:id="rId60"/>
      <p:italic r:id="rId61"/>
      <p:boldItalic r:id="rId62"/>
    </p:embeddedFont>
    <p:embeddedFont>
      <p:font typeface="Comfortaa Regular"/>
      <p:regular r:id="rId63"/>
      <p:bold r:id="rId64"/>
    </p:embeddedFont>
    <p:embeddedFont>
      <p:font typeface="Roboto Light"/>
      <p:regular r:id="rId65"/>
      <p:bold r:id="rId66"/>
      <p:italic r:id="rId67"/>
      <p:boldItalic r:id="rId68"/>
    </p:embeddedFont>
    <p:embeddedFont>
      <p:font typeface="Roboto Mon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9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Thin-bold.fntdata"/><Relationship Id="rId47" Type="http://schemas.openxmlformats.org/officeDocument/2006/relationships/font" Target="fonts/RobotoThin-regular.fntdata"/><Relationship Id="rId49" Type="http://schemas.openxmlformats.org/officeDocument/2006/relationships/font" Target="fonts/RobotoThin-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RobotoMon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Mono-italic.fntdata"/><Relationship Id="rId70" Type="http://schemas.openxmlformats.org/officeDocument/2006/relationships/font" Target="fonts/RobotoMon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ComfortaaRegular-bold.fntdata"/><Relationship Id="rId63" Type="http://schemas.openxmlformats.org/officeDocument/2006/relationships/font" Target="fonts/ComfortaaRegular-regular.fntdata"/><Relationship Id="rId22" Type="http://schemas.openxmlformats.org/officeDocument/2006/relationships/slide" Target="slides/slide17.xml"/><Relationship Id="rId66" Type="http://schemas.openxmlformats.org/officeDocument/2006/relationships/font" Target="fonts/RobotoLight-bold.fntdata"/><Relationship Id="rId21" Type="http://schemas.openxmlformats.org/officeDocument/2006/relationships/slide" Target="slides/slide16.xml"/><Relationship Id="rId65" Type="http://schemas.openxmlformats.org/officeDocument/2006/relationships/font" Target="fonts/RobotoLight-regular.fntdata"/><Relationship Id="rId24" Type="http://schemas.openxmlformats.org/officeDocument/2006/relationships/slide" Target="slides/slide19.xml"/><Relationship Id="rId68" Type="http://schemas.openxmlformats.org/officeDocument/2006/relationships/font" Target="fonts/RobotoLight-boldItalic.fntdata"/><Relationship Id="rId23" Type="http://schemas.openxmlformats.org/officeDocument/2006/relationships/slide" Target="slides/slide18.xml"/><Relationship Id="rId67" Type="http://schemas.openxmlformats.org/officeDocument/2006/relationships/font" Target="fonts/RobotoLight-italic.fntdata"/><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Medium-regular.fntdata"/><Relationship Id="rId50" Type="http://schemas.openxmlformats.org/officeDocument/2006/relationships/font" Target="fonts/RobotoThin-boldItalic.fntdata"/><Relationship Id="rId53" Type="http://schemas.openxmlformats.org/officeDocument/2006/relationships/font" Target="fonts/RobotoMonoMedium-italic.fntdata"/><Relationship Id="rId52" Type="http://schemas.openxmlformats.org/officeDocument/2006/relationships/font" Target="fonts/RobotoMonoMedium-bold.fntdata"/><Relationship Id="rId11" Type="http://schemas.openxmlformats.org/officeDocument/2006/relationships/slide" Target="slides/slide6.xml"/><Relationship Id="rId55" Type="http://schemas.openxmlformats.org/officeDocument/2006/relationships/font" Target="fonts/RobotoMedium-regular.fntdata"/><Relationship Id="rId10" Type="http://schemas.openxmlformats.org/officeDocument/2006/relationships/slide" Target="slides/slide5.xml"/><Relationship Id="rId54" Type="http://schemas.openxmlformats.org/officeDocument/2006/relationships/font" Target="fonts/RobotoMonoMedium-boldItalic.fntdata"/><Relationship Id="rId13" Type="http://schemas.openxmlformats.org/officeDocument/2006/relationships/slide" Target="slides/slide8.xml"/><Relationship Id="rId57" Type="http://schemas.openxmlformats.org/officeDocument/2006/relationships/font" Target="fonts/RobotoMedium-italic.fntdata"/><Relationship Id="rId12" Type="http://schemas.openxmlformats.org/officeDocument/2006/relationships/slide" Target="slides/slide7.xml"/><Relationship Id="rId56" Type="http://schemas.openxmlformats.org/officeDocument/2006/relationships/font" Target="fonts/RobotoMedium-bold.fntdata"/><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font" Target="fonts/RobotoMedium-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5f643557e0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5f643557e0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g5f643557e0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5f643557e0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5f643557e0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5f643557e0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5f643557e0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5f643557e0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1" name="Shape 1181"/>
        <p:cNvGrpSpPr/>
        <p:nvPr/>
      </p:nvGrpSpPr>
      <p:grpSpPr>
        <a:xfrm>
          <a:off x="0" y="0"/>
          <a:ext cx="0" cy="0"/>
          <a:chOff x="0" y="0"/>
          <a:chExt cx="0" cy="0"/>
        </a:xfrm>
      </p:grpSpPr>
      <p:sp>
        <p:nvSpPr>
          <p:cNvPr id="1182" name="Google Shape;1182;g5f643557e0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5f643557e0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5f643557e0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f643557e0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56ae4b736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56ae4b736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56ae4b736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56ae4b736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56ae4b736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56ae4b736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Point out that HTTP was originally designed to facilitate the request/retrieval of individual documents, such as </a:t>
            </a:r>
            <a:r>
              <a:rPr b="1" lang="en" sz="1200">
                <a:solidFill>
                  <a:schemeClr val="dk1"/>
                </a:solidFill>
                <a:latin typeface="Calibri"/>
                <a:ea typeface="Calibri"/>
                <a:cs typeface="Calibri"/>
                <a:sym typeface="Calibri"/>
              </a:rPr>
              <a:t>index.html</a:t>
            </a:r>
            <a:r>
              <a:rPr lang="en" sz="1200">
                <a:solidFill>
                  <a:schemeClr val="dk1"/>
                </a:solidFill>
                <a:latin typeface="Calibri"/>
                <a:ea typeface="Calibri"/>
                <a:cs typeface="Calibri"/>
                <a:sym typeface="Calibri"/>
              </a:rPr>
              <a:t>, etc.</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after a server responds to a request for a document, it doesn’t “remember” anything about the request, as the assumption was that requests would only be for individual documents (or small quantities of them).</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An implication of this is that servers running over HTTP don’t “remember” information about clients that modern applications need to function. Examples include: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chemeClr val="dk1"/>
                </a:solidFill>
                <a:latin typeface="Calibri"/>
                <a:ea typeface="Calibri"/>
                <a:cs typeface="Calibri"/>
                <a:sym typeface="Calibri"/>
              </a:rPr>
              <a:t>Authentication</a:t>
            </a:r>
            <a:r>
              <a:rPr lang="en" sz="1200">
                <a:solidFill>
                  <a:schemeClr val="dk1"/>
                </a:solidFill>
                <a:latin typeface="Calibri"/>
                <a:ea typeface="Calibri"/>
                <a:cs typeface="Calibri"/>
                <a:sym typeface="Calibri"/>
              </a:rPr>
              <a:t>: Servers can’t remember if a user has logged in using HTTP alone.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chemeClr val="dk1"/>
                </a:solidFill>
                <a:latin typeface="Calibri"/>
                <a:ea typeface="Calibri"/>
                <a:cs typeface="Calibri"/>
                <a:sym typeface="Calibri"/>
              </a:rPr>
              <a:t>Locale/Theme Preferences</a:t>
            </a:r>
            <a:r>
              <a:rPr lang="en" sz="1200">
                <a:solidFill>
                  <a:schemeClr val="dk1"/>
                </a:solidFill>
                <a:latin typeface="Calibri"/>
                <a:ea typeface="Calibri"/>
                <a:cs typeface="Calibri"/>
                <a:sym typeface="Calibri"/>
              </a:rPr>
              <a:t>: Servers wouldn’t be aware of application-specific user preferences using HTTP alone.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a:t>
            </a:r>
            <a:r>
              <a:rPr b="1" lang="en" sz="1200">
                <a:solidFill>
                  <a:schemeClr val="dk1"/>
                </a:solidFill>
                <a:latin typeface="Calibri"/>
                <a:ea typeface="Calibri"/>
                <a:cs typeface="Calibri"/>
                <a:sym typeface="Calibri"/>
              </a:rPr>
              <a:t>cookies</a:t>
            </a:r>
            <a:r>
              <a:rPr lang="en" sz="1200">
                <a:solidFill>
                  <a:schemeClr val="dk1"/>
                </a:solidFill>
                <a:latin typeface="Calibri"/>
                <a:ea typeface="Calibri"/>
                <a:cs typeface="Calibri"/>
                <a:sym typeface="Calibri"/>
              </a:rPr>
              <a:t> and </a:t>
            </a:r>
            <a:r>
              <a:rPr b="1" lang="en" sz="1200">
                <a:solidFill>
                  <a:schemeClr val="dk1"/>
                </a:solidFill>
                <a:latin typeface="Calibri"/>
                <a:ea typeface="Calibri"/>
                <a:cs typeface="Calibri"/>
                <a:sym typeface="Calibri"/>
              </a:rPr>
              <a:t>sessions</a:t>
            </a:r>
            <a:r>
              <a:rPr lang="en" sz="1200">
                <a:solidFill>
                  <a:schemeClr val="dk1"/>
                </a:solidFill>
                <a:latin typeface="Calibri"/>
                <a:ea typeface="Calibri"/>
                <a:cs typeface="Calibri"/>
                <a:sym typeface="Calibri"/>
              </a:rPr>
              <a:t> are two tools that servers can use to facilitate processing that requires this kind of data.</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56ae4b736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6ae4b736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An implication of this is that servers running over HTTP don’t “remember” information about clients that modern applications need to function. Examples include: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chemeClr val="dk1"/>
                </a:solidFill>
                <a:latin typeface="Calibri"/>
                <a:ea typeface="Calibri"/>
                <a:cs typeface="Calibri"/>
                <a:sym typeface="Calibri"/>
              </a:rPr>
              <a:t>Authentication</a:t>
            </a:r>
            <a:r>
              <a:rPr lang="en" sz="1200">
                <a:solidFill>
                  <a:schemeClr val="dk1"/>
                </a:solidFill>
                <a:latin typeface="Calibri"/>
                <a:ea typeface="Calibri"/>
                <a:cs typeface="Calibri"/>
                <a:sym typeface="Calibri"/>
              </a:rPr>
              <a:t>: Servers can’t remember if a user has logged in using HTTP alone.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b="1" lang="en" sz="1200">
                <a:solidFill>
                  <a:schemeClr val="dk1"/>
                </a:solidFill>
                <a:latin typeface="Calibri"/>
                <a:ea typeface="Calibri"/>
                <a:cs typeface="Calibri"/>
                <a:sym typeface="Calibri"/>
              </a:rPr>
              <a:t>Locale/Theme Preferences</a:t>
            </a:r>
            <a:r>
              <a:rPr lang="en" sz="1200">
                <a:solidFill>
                  <a:schemeClr val="dk1"/>
                </a:solidFill>
                <a:latin typeface="Calibri"/>
                <a:ea typeface="Calibri"/>
                <a:cs typeface="Calibri"/>
                <a:sym typeface="Calibri"/>
              </a:rPr>
              <a:t>: Servers wouldn’t be aware of application-specific user preferences using HTTP alone.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ff33a29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ff33a2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56ae4b736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56ae4b736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56ae4b736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56ae4b736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Google Shape;1297;g56ae4b736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56ae4b736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Emphasize that cookies are stored </a:t>
            </a:r>
            <a:r>
              <a:rPr b="1" lang="en" sz="1200">
                <a:latin typeface="Roboto"/>
                <a:ea typeface="Roboto"/>
                <a:cs typeface="Roboto"/>
                <a:sym typeface="Roboto"/>
              </a:rPr>
              <a:t>on the client</a:t>
            </a:r>
            <a:r>
              <a:rPr lang="en" sz="1200">
                <a:latin typeface="Roboto"/>
                <a:ea typeface="Roboto"/>
                <a:cs typeface="Roboto"/>
                <a:sym typeface="Roboto"/>
              </a:rPr>
              <a:t>.</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This makes them vulnerable to any attack that exposes data on the client, and also means that servers can’t ensure they’ll always get the right cookies when they need them (this is dependent on the browser, not the server).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Sessions</a:t>
            </a:r>
            <a:r>
              <a:rPr lang="en" sz="1200">
                <a:latin typeface="Roboto"/>
                <a:ea typeface="Roboto"/>
                <a:cs typeface="Roboto"/>
                <a:sym typeface="Roboto"/>
              </a:rPr>
              <a:t> are data </a:t>
            </a:r>
            <a:r>
              <a:rPr i="1" lang="en" sz="1200">
                <a:latin typeface="Roboto"/>
                <a:ea typeface="Roboto"/>
                <a:cs typeface="Roboto"/>
                <a:sym typeface="Roboto"/>
              </a:rPr>
              <a:t>stored on servers</a:t>
            </a:r>
            <a:r>
              <a:rPr lang="en" sz="1200">
                <a:latin typeface="Roboto"/>
                <a:ea typeface="Roboto"/>
                <a:cs typeface="Roboto"/>
                <a:sym typeface="Roboto"/>
              </a:rPr>
              <a:t> that remember information about users.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Emphasize that sessions are </a:t>
            </a:r>
            <a:r>
              <a:rPr i="1" lang="en" sz="1200">
                <a:latin typeface="Roboto"/>
                <a:ea typeface="Roboto"/>
                <a:cs typeface="Roboto"/>
                <a:sym typeface="Roboto"/>
              </a:rPr>
              <a:t>not</a:t>
            </a:r>
            <a:r>
              <a:rPr lang="en" sz="1200">
                <a:latin typeface="Roboto"/>
                <a:ea typeface="Roboto"/>
                <a:cs typeface="Roboto"/>
                <a:sym typeface="Roboto"/>
              </a:rPr>
              <a:t> sent to users They’re private to the server.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This makes them suitable for highly sensitive and/or essential data.</a:t>
            </a:r>
            <a:endParaRPr sz="1200">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g56ae4b736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56ae4b736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56ae4b736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56ae4b736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56ae4b736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56ae4b736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56ae4b736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56ae4b736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8" name="Shape 1338"/>
        <p:cNvGrpSpPr/>
        <p:nvPr/>
      </p:nvGrpSpPr>
      <p:grpSpPr>
        <a:xfrm>
          <a:off x="0" y="0"/>
          <a:ext cx="0" cy="0"/>
          <a:chOff x="0" y="0"/>
          <a:chExt cx="0" cy="0"/>
        </a:xfrm>
      </p:grpSpPr>
      <p:sp>
        <p:nvSpPr>
          <p:cNvPr id="1339" name="Google Shape;1339;g56ae4b736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56ae4b736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56ae4b736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56ae4b736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56ae4b736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56ae4b736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5124b412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5124b412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g56ae4b736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56ae4b736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56ae4b736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56ae4b736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Gruyere was vulnerable because it accepted arbitrary user input for the username.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 Explain that the solution to this problem is to prevent users from submitting malicious usernames.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Explain that preventing users from submitting invalid data is called </a:t>
            </a:r>
            <a:r>
              <a:rPr b="1" lang="en" sz="1200">
                <a:solidFill>
                  <a:schemeClr val="dk1"/>
                </a:solidFill>
                <a:latin typeface="Calibri"/>
                <a:ea typeface="Calibri"/>
                <a:cs typeface="Calibri"/>
                <a:sym typeface="Calibri"/>
              </a:rPr>
              <a:t>validation</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56ae4b7361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6ae4b7361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a:ea typeface="Roboto"/>
                <a:cs typeface="Roboto"/>
                <a:sym typeface="Roboto"/>
              </a:rPr>
              <a:t>For example, </a:t>
            </a:r>
            <a:r>
              <a:rPr lang="en" sz="1400">
                <a:solidFill>
                  <a:srgbClr val="24292E"/>
                </a:solidFill>
                <a:highlight>
                  <a:srgbClr val="FFFFFF"/>
                </a:highlight>
                <a:latin typeface="Roboto"/>
                <a:ea typeface="Roboto"/>
                <a:cs typeface="Roboto"/>
                <a:sym typeface="Roboto"/>
              </a:rPr>
              <a:t>Gruyere preventing you from trying to register with long usernames</a:t>
            </a:r>
            <a:endParaRPr sz="1400">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56ae4b736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56ae4b736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latin typeface="Roboto"/>
                <a:ea typeface="Roboto"/>
                <a:cs typeface="Roboto"/>
                <a:sym typeface="Roboto"/>
              </a:rPr>
              <a:t>Solution: It prevents normal users from submitting invalid data, which improves the user experience. However, it's easily bypassed, and does </a:t>
            </a:r>
            <a:r>
              <a:rPr i="1" lang="en" sz="1200">
                <a:latin typeface="Roboto"/>
                <a:ea typeface="Roboto"/>
                <a:cs typeface="Roboto"/>
                <a:sym typeface="Roboto"/>
              </a:rPr>
              <a:t>not</a:t>
            </a:r>
            <a:r>
              <a:rPr lang="en" sz="1200">
                <a:latin typeface="Roboto"/>
                <a:ea typeface="Roboto"/>
                <a:cs typeface="Roboto"/>
                <a:sym typeface="Roboto"/>
              </a:rPr>
              <a:t> significantly improve security.</a:t>
            </a:r>
            <a:endParaRPr>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56ae4b736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56ae4b736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Session Hijacking: Overview</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 Explain that server validation, while essential, isn't sufficient to protect against attacks against the server.</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Explain that Session Hijacking is the "fundamental" impersonation attack on session server sessions.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Remind students that, when using sessions, servers: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 Create a new session object to store user data in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 Tag this new session with an ID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 Send the session ID to the user as a cookie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56ae4b736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56ae4b736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56ae4b736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56ae4b736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56ae4b7361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56ae4b7361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this demonstration, you’ll</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Show that JavaScript can be used to read cookie values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Show that cookies can be hidden from JavaScript with the </a:t>
            </a:r>
            <a:r>
              <a:rPr b="1" lang="en" sz="1200">
                <a:solidFill>
                  <a:schemeClr val="dk1"/>
                </a:solidFill>
                <a:latin typeface="Calibri"/>
                <a:ea typeface="Calibri"/>
                <a:cs typeface="Calibri"/>
                <a:sym typeface="Calibri"/>
              </a:rPr>
              <a:t>httponly</a:t>
            </a:r>
            <a:r>
              <a:rPr lang="en" sz="1200">
                <a:solidFill>
                  <a:schemeClr val="dk1"/>
                </a:solidFill>
                <a:latin typeface="Calibri"/>
                <a:ea typeface="Calibri"/>
                <a:cs typeface="Calibri"/>
                <a:sym typeface="Calibri"/>
              </a:rPr>
              <a:t> option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HTTP Only Demonstration</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Reiterate that a common way for attackers to steal cookies is to read them through malicious JavaScript.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 To demonstrate, return to Gruyere: &lt;</a:t>
            </a:r>
            <a:r>
              <a:rPr b="1" lang="en" sz="1200">
                <a:solidFill>
                  <a:schemeClr val="dk1"/>
                </a:solidFill>
                <a:latin typeface="Calibri"/>
                <a:ea typeface="Calibri"/>
                <a:cs typeface="Calibri"/>
                <a:sym typeface="Calibri"/>
              </a:rPr>
              <a:t>https://google-gruyere.appspot.com/start</a:t>
            </a:r>
            <a:r>
              <a:rPr lang="en" sz="1200">
                <a:solidFill>
                  <a:schemeClr val="dk1"/>
                </a:solidFill>
                <a:latin typeface="Calibri"/>
                <a:ea typeface="Calibri"/>
                <a:cs typeface="Calibri"/>
                <a:sym typeface="Calibri"/>
              </a:rPr>
              <a:t>&gt;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If need be, re-launch an instance.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Register a new account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.Open the Developer tools, and point out that your cookies are similar to before.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Click the </a:t>
            </a:r>
            <a:r>
              <a:rPr b="1" lang="en" sz="1200">
                <a:solidFill>
                  <a:schemeClr val="dk1"/>
                </a:solidFill>
                <a:latin typeface="Calibri"/>
                <a:ea typeface="Calibri"/>
                <a:cs typeface="Calibri"/>
                <a:sym typeface="Calibri"/>
              </a:rPr>
              <a:t>Console</a:t>
            </a:r>
            <a:r>
              <a:rPr lang="en" sz="1200">
                <a:solidFill>
                  <a:schemeClr val="dk1"/>
                </a:solidFill>
                <a:latin typeface="Calibri"/>
                <a:ea typeface="Calibri"/>
                <a:cs typeface="Calibri"/>
                <a:sym typeface="Calibri"/>
              </a:rPr>
              <a:t> tab, and run: `</a:t>
            </a:r>
            <a:r>
              <a:rPr b="1" lang="en" sz="1200">
                <a:solidFill>
                  <a:schemeClr val="dk1"/>
                </a:solidFill>
                <a:latin typeface="Calibri"/>
                <a:ea typeface="Calibri"/>
                <a:cs typeface="Calibri"/>
                <a:sym typeface="Calibri"/>
              </a:rPr>
              <a:t>document.cookie</a:t>
            </a:r>
            <a:r>
              <a:rPr lang="en" sz="1200">
                <a:solidFill>
                  <a:schemeClr val="dk1"/>
                </a:solidFill>
                <a:latin typeface="Calibri"/>
                <a:ea typeface="Calibri"/>
                <a:cs typeface="Calibri"/>
                <a:sym typeface="Calibri"/>
              </a:rPr>
              <a:t>`. Point out that this prints the same cookie information you saw in the </a:t>
            </a:r>
            <a:r>
              <a:rPr b="1" lang="en" sz="1200">
                <a:solidFill>
                  <a:schemeClr val="dk1"/>
                </a:solidFill>
                <a:latin typeface="Calibri"/>
                <a:ea typeface="Calibri"/>
                <a:cs typeface="Calibri"/>
                <a:sym typeface="Calibri"/>
              </a:rPr>
              <a:t>Cookies</a:t>
            </a:r>
            <a:r>
              <a:rPr lang="en" sz="1200">
                <a:solidFill>
                  <a:schemeClr val="dk1"/>
                </a:solidFill>
                <a:latin typeface="Calibri"/>
                <a:ea typeface="Calibri"/>
                <a:cs typeface="Calibri"/>
                <a:sym typeface="Calibri"/>
              </a:rPr>
              <a:t> table.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In the Dev Tools, select </a:t>
            </a:r>
            <a:r>
              <a:rPr b="1" lang="en" sz="1200">
                <a:solidFill>
                  <a:schemeClr val="dk1"/>
                </a:solidFill>
                <a:latin typeface="Calibri"/>
                <a:ea typeface="Calibri"/>
                <a:cs typeface="Calibri"/>
                <a:sym typeface="Calibri"/>
              </a:rPr>
              <a:t>Application</a:t>
            </a:r>
            <a:r>
              <a:rPr lang="en" sz="1200">
                <a:solidFill>
                  <a:schemeClr val="dk1"/>
                </a:solidFill>
                <a:latin typeface="Calibri"/>
                <a:ea typeface="Calibri"/>
                <a:cs typeface="Calibri"/>
                <a:sym typeface="Calibri"/>
              </a:rPr>
              <a:t>, then expand the panes (i.e., pull the Dev Tools open to cover more of the screen). Point out the columns in the cookies table. Call attention to </a:t>
            </a:r>
            <a:r>
              <a:rPr b="1" lang="en" sz="1200">
                <a:solidFill>
                  <a:schemeClr val="dk1"/>
                </a:solidFill>
                <a:latin typeface="Calibri"/>
                <a:ea typeface="Calibri"/>
                <a:cs typeface="Calibri"/>
                <a:sym typeface="Calibri"/>
              </a:rPr>
              <a:t>HttpOnly</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Double-click inside of the </a:t>
            </a:r>
            <a:r>
              <a:rPr b="1" lang="en" sz="1200">
                <a:solidFill>
                  <a:schemeClr val="dk1"/>
                </a:solidFill>
                <a:latin typeface="Calibri"/>
                <a:ea typeface="Calibri"/>
                <a:cs typeface="Calibri"/>
                <a:sym typeface="Calibri"/>
              </a:rPr>
              <a:t>HttpOnly</a:t>
            </a:r>
            <a:r>
              <a:rPr lang="en" sz="1200">
                <a:solidFill>
                  <a:schemeClr val="dk1"/>
                </a:solidFill>
                <a:latin typeface="Calibri"/>
                <a:ea typeface="Calibri"/>
                <a:cs typeface="Calibri"/>
                <a:sym typeface="Calibri"/>
              </a:rPr>
              <a:t> cell for the `</a:t>
            </a:r>
            <a:r>
              <a:rPr b="1" lang="en" sz="1200">
                <a:solidFill>
                  <a:schemeClr val="dk1"/>
                </a:solidFill>
                <a:latin typeface="Calibri"/>
                <a:ea typeface="Calibri"/>
                <a:cs typeface="Calibri"/>
                <a:sym typeface="Calibri"/>
              </a:rPr>
              <a:t>GRUYERE</a:t>
            </a:r>
            <a:r>
              <a:rPr lang="en" sz="1200">
                <a:solidFill>
                  <a:schemeClr val="dk1"/>
                </a:solidFill>
                <a:latin typeface="Calibri"/>
                <a:ea typeface="Calibri"/>
                <a:cs typeface="Calibri"/>
                <a:sym typeface="Calibri"/>
              </a:rPr>
              <a:t>` cookie, and write `</a:t>
            </a:r>
            <a:r>
              <a:rPr b="1" lang="en" sz="1200">
                <a:solidFill>
                  <a:schemeClr val="dk1"/>
                </a:solidFill>
                <a:latin typeface="Calibri"/>
                <a:ea typeface="Calibri"/>
                <a:cs typeface="Calibri"/>
                <a:sym typeface="Calibri"/>
              </a:rPr>
              <a:t>true</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Then, return to the </a:t>
            </a:r>
            <a:r>
              <a:rPr b="1" lang="en" sz="1200">
                <a:solidFill>
                  <a:schemeClr val="dk1"/>
                </a:solidFill>
                <a:latin typeface="Calibri"/>
                <a:ea typeface="Calibri"/>
                <a:cs typeface="Calibri"/>
                <a:sym typeface="Calibri"/>
              </a:rPr>
              <a:t>Console</a:t>
            </a:r>
            <a:r>
              <a:rPr lang="en" sz="1200">
                <a:solidFill>
                  <a:schemeClr val="dk1"/>
                </a:solidFill>
                <a:latin typeface="Calibri"/>
                <a:ea typeface="Calibri"/>
                <a:cs typeface="Calibri"/>
                <a:sym typeface="Calibri"/>
              </a:rPr>
              <a:t>, and run: `</a:t>
            </a:r>
            <a:r>
              <a:rPr b="1" lang="en" sz="1200">
                <a:solidFill>
                  <a:schemeClr val="dk1"/>
                </a:solidFill>
                <a:latin typeface="Calibri"/>
                <a:ea typeface="Calibri"/>
                <a:cs typeface="Calibri"/>
                <a:sym typeface="Calibri"/>
              </a:rPr>
              <a:t>document.cookie</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Point out the `</a:t>
            </a:r>
            <a:r>
              <a:rPr b="1" lang="en" sz="1200">
                <a:solidFill>
                  <a:schemeClr val="dk1"/>
                </a:solidFill>
                <a:latin typeface="Calibri"/>
                <a:ea typeface="Calibri"/>
                <a:cs typeface="Calibri"/>
                <a:sym typeface="Calibri"/>
              </a:rPr>
              <a:t>GRUYERE</a:t>
            </a:r>
            <a:r>
              <a:rPr lang="en" sz="1200">
                <a:solidFill>
                  <a:schemeClr val="dk1"/>
                </a:solidFill>
                <a:latin typeface="Calibri"/>
                <a:ea typeface="Calibri"/>
                <a:cs typeface="Calibri"/>
                <a:sym typeface="Calibri"/>
              </a:rPr>
              <a:t>` cookie now does _not_ appear.</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latin typeface="Calibri"/>
                <a:ea typeface="Calibri"/>
                <a:cs typeface="Calibri"/>
                <a:sym typeface="Calibri"/>
              </a:rPr>
              <a:t>Explain that the server can tell the client to store a cookie as HTTP-Only by using the `</a:t>
            </a:r>
            <a:r>
              <a:rPr b="1" lang="en" sz="1200">
                <a:solidFill>
                  <a:schemeClr val="dk1"/>
                </a:solidFill>
                <a:latin typeface="Calibri"/>
                <a:ea typeface="Calibri"/>
                <a:cs typeface="Calibri"/>
                <a:sym typeface="Calibri"/>
              </a:rPr>
              <a:t>httponly</a:t>
            </a:r>
            <a:r>
              <a:rPr lang="en" sz="1200">
                <a:solidFill>
                  <a:schemeClr val="dk1"/>
                </a:solidFill>
                <a:latin typeface="Calibri"/>
                <a:ea typeface="Calibri"/>
                <a:cs typeface="Calibri"/>
                <a:sym typeface="Calibri"/>
              </a:rPr>
              <a:t>` option in its response headers.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56ae4b736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56ae4b736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56ae4b736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56ae4b736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56ae4b73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56ae4b73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Explain that </a:t>
            </a:r>
            <a:r>
              <a:rPr b="1" lang="en" sz="1200">
                <a:solidFill>
                  <a:schemeClr val="dk1"/>
                </a:solidFill>
                <a:latin typeface="Calibri"/>
                <a:ea typeface="Calibri"/>
                <a:cs typeface="Calibri"/>
                <a:sym typeface="Calibri"/>
              </a:rPr>
              <a:t>caching</a:t>
            </a:r>
            <a:r>
              <a:rPr lang="en" sz="1200">
                <a:solidFill>
                  <a:schemeClr val="dk1"/>
                </a:solidFill>
                <a:latin typeface="Calibri"/>
                <a:ea typeface="Calibri"/>
                <a:cs typeface="Calibri"/>
                <a:sym typeface="Calibri"/>
              </a:rPr>
              <a:t> is a process in which browsers and/or servers </a:t>
            </a:r>
            <a:r>
              <a:rPr i="1" lang="en" sz="1200">
                <a:solidFill>
                  <a:schemeClr val="dk1"/>
                </a:solidFill>
                <a:latin typeface="Calibri"/>
                <a:ea typeface="Calibri"/>
                <a:cs typeface="Calibri"/>
                <a:sym typeface="Calibri"/>
              </a:rPr>
              <a:t>save</a:t>
            </a:r>
            <a:r>
              <a:rPr lang="en" sz="1200">
                <a:solidFill>
                  <a:schemeClr val="dk1"/>
                </a:solidFill>
                <a:latin typeface="Calibri"/>
                <a:ea typeface="Calibri"/>
                <a:cs typeface="Calibri"/>
                <a:sym typeface="Calibri"/>
              </a:rPr>
              <a:t> responses to previous requests for later reuse.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For example, if a user requests the /index.php resource from a given website, the browser, or an intermediate content delivery server, can </a:t>
            </a:r>
            <a:r>
              <a:rPr b="1" lang="en" sz="1200">
                <a:solidFill>
                  <a:schemeClr val="dk1"/>
                </a:solidFill>
                <a:latin typeface="Calibri"/>
                <a:ea typeface="Calibri"/>
                <a:cs typeface="Calibri"/>
                <a:sym typeface="Calibri"/>
              </a:rPr>
              <a:t>cache</a:t>
            </a:r>
            <a:r>
              <a:rPr lang="en" sz="1200">
                <a:solidFill>
                  <a:schemeClr val="dk1"/>
                </a:solidFill>
                <a:latin typeface="Calibri"/>
                <a:ea typeface="Calibri"/>
                <a:cs typeface="Calibri"/>
                <a:sym typeface="Calibri"/>
              </a:rPr>
              <a:t> the response.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This means that, the next time the client requests that same /index.php file, the browser or server can simply send the same response it did earlier, without having to completely reload the resource from the destination server.</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Remind students of the waterfall charts they saw earlier, and point out that this mechanism allows us to attenuate or avoid wait times associated with TTFB (time to first byte) and content download.</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56ae4b736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56ae4b736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9" name="Shape 1429"/>
        <p:cNvGrpSpPr/>
        <p:nvPr/>
      </p:nvGrpSpPr>
      <p:grpSpPr>
        <a:xfrm>
          <a:off x="0" y="0"/>
          <a:ext cx="0" cy="0"/>
          <a:chOff x="0" y="0"/>
          <a:chExt cx="0" cy="0"/>
        </a:xfrm>
      </p:grpSpPr>
      <p:sp>
        <p:nvSpPr>
          <p:cNvPr id="1430" name="Google Shape;1430;g56ae4b736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56ae4b736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56ae4b736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56ae4b736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5f643557e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5f643557e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5f643557e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5f643557e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56ae4b736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56ae4b736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5f643557e0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5f643557e0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10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92.png"/><Relationship Id="rId4" Type="http://schemas.openxmlformats.org/officeDocument/2006/relationships/image" Target="../media/image9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92.png"/><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98.png"/><Relationship Id="rId4" Type="http://schemas.openxmlformats.org/officeDocument/2006/relationships/image" Target="../media/image9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41.png"/><Relationship Id="rId6"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3.png"/><Relationship Id="rId4" Type="http://schemas.openxmlformats.org/officeDocument/2006/relationships/image" Target="../media/image20.png"/><Relationship Id="rId5" Type="http://schemas.openxmlformats.org/officeDocument/2006/relationships/image" Target="../media/image48.png"/><Relationship Id="rId6"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50.png"/><Relationship Id="rId4" Type="http://schemas.openxmlformats.org/officeDocument/2006/relationships/image" Target="../media/image29.png"/><Relationship Id="rId5"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45.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4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49.png"/><Relationship Id="rId6" Type="http://schemas.openxmlformats.org/officeDocument/2006/relationships/image" Target="../media/image53.png"/><Relationship Id="rId7" Type="http://schemas.openxmlformats.org/officeDocument/2006/relationships/image" Target="../media/image5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59.png"/><Relationship Id="rId4" Type="http://schemas.openxmlformats.org/officeDocument/2006/relationships/image" Target="../media/image73.png"/><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62.png"/><Relationship Id="rId8"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9.png"/><Relationship Id="rId4" Type="http://schemas.openxmlformats.org/officeDocument/2006/relationships/image" Target="../media/image72.png"/><Relationship Id="rId5" Type="http://schemas.openxmlformats.org/officeDocument/2006/relationships/image" Target="../media/image67.png"/><Relationship Id="rId6" Type="http://schemas.openxmlformats.org/officeDocument/2006/relationships/image" Target="../media/image66.png"/><Relationship Id="rId7" Type="http://schemas.openxmlformats.org/officeDocument/2006/relationships/image" Target="../media/image70.png"/><Relationship Id="rId8" Type="http://schemas.openxmlformats.org/officeDocument/2006/relationships/image" Target="../media/image9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8.png"/><Relationship Id="rId4" Type="http://schemas.openxmlformats.org/officeDocument/2006/relationships/image" Target="../media/image86.png"/><Relationship Id="rId5" Type="http://schemas.openxmlformats.org/officeDocument/2006/relationships/image" Target="../media/image76.png"/><Relationship Id="rId6" Type="http://schemas.openxmlformats.org/officeDocument/2006/relationships/image" Target="../media/image8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75.png"/><Relationship Id="rId4" Type="http://schemas.openxmlformats.org/officeDocument/2006/relationships/image" Target="../media/image78.png"/><Relationship Id="rId9" Type="http://schemas.openxmlformats.org/officeDocument/2006/relationships/image" Target="../media/image80.png"/><Relationship Id="rId5" Type="http://schemas.openxmlformats.org/officeDocument/2006/relationships/image" Target="../media/image71.png"/><Relationship Id="rId6" Type="http://schemas.openxmlformats.org/officeDocument/2006/relationships/image" Target="../media/image74.png"/><Relationship Id="rId7" Type="http://schemas.openxmlformats.org/officeDocument/2006/relationships/image" Target="../media/image84.png"/><Relationship Id="rId8" Type="http://schemas.openxmlformats.org/officeDocument/2006/relationships/image" Target="../media/image7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9.png"/><Relationship Id="rId9" Type="http://schemas.openxmlformats.org/officeDocument/2006/relationships/image" Target="../media/image83.png"/><Relationship Id="rId5" Type="http://schemas.openxmlformats.org/officeDocument/2006/relationships/image" Target="../media/image91.png"/><Relationship Id="rId6" Type="http://schemas.openxmlformats.org/officeDocument/2006/relationships/image" Target="../media/image85.png"/><Relationship Id="rId7" Type="http://schemas.openxmlformats.org/officeDocument/2006/relationships/image" Target="../media/image77.png"/><Relationship Id="rId8" Type="http://schemas.openxmlformats.org/officeDocument/2006/relationships/image" Target="../media/image9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1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5.jpg"/><Relationship Id="rId4" Type="http://schemas.openxmlformats.org/officeDocument/2006/relationships/image" Target="../media/image106.png"/><Relationship Id="rId5" Type="http://schemas.openxmlformats.org/officeDocument/2006/relationships/image" Target="../media/image1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5.jpg"/><Relationship Id="rId4" Type="http://schemas.openxmlformats.org/officeDocument/2006/relationships/image" Target="../media/image106.png"/><Relationship Id="rId5" Type="http://schemas.openxmlformats.org/officeDocument/2006/relationships/image" Target="../media/image1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hyperlink" Target="http://example.com/home.php/logo.png" TargetMode="External"/><Relationship Id="rId6" Type="http://schemas.openxmlformats.org/officeDocument/2006/relationships/hyperlink" Target="http://example.com/home.php/logo.p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s://private.site/personal" TargetMode="External"/><Relationship Id="rId4" Type="http://schemas.openxmlformats.org/officeDocument/2006/relationships/hyperlink" Target="https://private.site/logi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14.png"/><Relationship Id="rId4" Type="http://schemas.openxmlformats.org/officeDocument/2006/relationships/image" Target="../media/image1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0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14.png"/><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1.png"/><Relationship Id="rId4" Type="http://schemas.openxmlformats.org/officeDocument/2006/relationships/image" Target="../media/image97.png"/><Relationship Id="rId5" Type="http://schemas.openxmlformats.org/officeDocument/2006/relationships/image" Target="../media/image93.png"/><Relationship Id="rId6" Type="http://schemas.openxmlformats.org/officeDocument/2006/relationships/image" Target="../media/image101.png"/><Relationship Id="rId7" Type="http://schemas.openxmlformats.org/officeDocument/2006/relationships/image" Target="../media/image1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0.png"/><Relationship Id="rId4" Type="http://schemas.openxmlformats.org/officeDocument/2006/relationships/image" Target="../media/image105.png"/><Relationship Id="rId5"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5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Web Development Day 2</a:t>
            </a:r>
            <a:endParaRPr/>
          </a:p>
        </p:txBody>
      </p:sp>
      <p:sp>
        <p:nvSpPr>
          <p:cNvPr id="1024" name="Google Shape;1024;p53"/>
          <p:cNvSpPr txBox="1"/>
          <p:nvPr>
            <p:ph idx="2" type="title"/>
          </p:nvPr>
        </p:nvSpPr>
        <p:spPr>
          <a:xfrm>
            <a:off x="274350" y="1440025"/>
            <a:ext cx="8595300" cy="1248000"/>
          </a:xfrm>
          <a:prstGeom prst="rect">
            <a:avLst/>
          </a:prstGeom>
        </p:spPr>
        <p:txBody>
          <a:bodyPr anchorCtr="0" anchor="t" bIns="457200" lIns="2880350" spcFirstLastPara="1" rIns="457200" wrap="square" tIns="0">
            <a:noAutofit/>
          </a:bodyPr>
          <a:lstStyle/>
          <a:p>
            <a:pPr indent="0" lvl="0" marL="0" rtl="0" algn="l">
              <a:lnSpc>
                <a:spcPct val="125000"/>
              </a:lnSpc>
              <a:spcBef>
                <a:spcPts val="1800"/>
              </a:spcBef>
              <a:spcAft>
                <a:spcPts val="1200"/>
              </a:spcAft>
              <a:buNone/>
            </a:pPr>
            <a:r>
              <a:rPr lang="en" sz="2400">
                <a:solidFill>
                  <a:srgbClr val="24292E"/>
                </a:solidFill>
              </a:rPr>
              <a:t>Exploring Severs</a:t>
            </a:r>
            <a:endParaRPr sz="2400">
              <a:solidFill>
                <a:srgbClr val="24292E"/>
              </a:solidFill>
            </a:endParaRPr>
          </a:p>
        </p:txBody>
      </p:sp>
      <p:sp>
        <p:nvSpPr>
          <p:cNvPr id="1025" name="Google Shape;1025;p5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Cache Control</a:t>
            </a:r>
            <a:endParaRPr/>
          </a:p>
        </p:txBody>
      </p:sp>
      <p:sp>
        <p:nvSpPr>
          <p:cNvPr id="1147" name="Google Shape;1147;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Servers can use the Cache-Control header to instruct clients and intermediary servers as to whether  they should cache the response it appears in, and if so, how.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Cache-control directives determine who caches the response, under what conditions and for how long. </a:t>
            </a:r>
            <a:endParaRPr/>
          </a:p>
        </p:txBody>
      </p:sp>
      <p:sp>
        <p:nvSpPr>
          <p:cNvPr id="1148" name="Google Shape;1148;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49" name="Google Shape;1149;p62"/>
          <p:cNvPicPr preferRelativeResize="0"/>
          <p:nvPr/>
        </p:nvPicPr>
        <p:blipFill>
          <a:blip r:embed="rId3">
            <a:alphaModFix/>
          </a:blip>
          <a:stretch>
            <a:fillRect/>
          </a:stretch>
        </p:blipFill>
        <p:spPr>
          <a:xfrm>
            <a:off x="1635475" y="2610075"/>
            <a:ext cx="5149575" cy="22601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Cache Control</a:t>
            </a:r>
            <a:endParaRPr/>
          </a:p>
        </p:txBody>
      </p:sp>
      <p:sp>
        <p:nvSpPr>
          <p:cNvPr id="1155" name="Google Shape;1155;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Cache-Control header lets servers specify which resources to cache.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56" name="Google Shape;1156;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7" name="Google Shape;1157;p63"/>
          <p:cNvSpPr txBox="1"/>
          <p:nvPr>
            <p:ph idx="3" type="body"/>
          </p:nvPr>
        </p:nvSpPr>
        <p:spPr>
          <a:xfrm>
            <a:off x="470600" y="1269450"/>
            <a:ext cx="7971900" cy="3507600"/>
          </a:xfrm>
          <a:prstGeom prst="rect">
            <a:avLst/>
          </a:prstGeom>
          <a:solidFill>
            <a:srgbClr val="000000"/>
          </a:solidFill>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t/>
            </a:r>
            <a:endParaRPr sz="1800">
              <a:solidFill>
                <a:srgbClr val="00FF00"/>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a:ea typeface="Roboto Mono"/>
                <a:cs typeface="Roboto Mono"/>
                <a:sym typeface="Roboto Mono"/>
              </a:rPr>
              <a:t>HTTP/1.1 200 OK</a:t>
            </a:r>
            <a:endParaRPr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a:ea typeface="Roboto Mono"/>
                <a:cs typeface="Roboto Mono"/>
                <a:sym typeface="Roboto Mono"/>
              </a:rPr>
              <a:t>Date:</a:t>
            </a:r>
            <a:endParaRPr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a:ea typeface="Roboto Mono"/>
                <a:cs typeface="Roboto Mono"/>
                <a:sym typeface="Roboto Mono"/>
              </a:rPr>
              <a:t>Server: Apache/2.4.7 (Ubuntu)</a:t>
            </a:r>
            <a:endParaRPr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a:ea typeface="Roboto Mono"/>
                <a:cs typeface="Roboto Mono"/>
                <a:sym typeface="Roboto Mono"/>
              </a:rPr>
              <a:t>X-Powered-By: PHP/5.5.9-lubuntu4.21</a:t>
            </a:r>
            <a:endParaRPr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b="1" lang="en" sz="1800">
                <a:solidFill>
                  <a:srgbClr val="FFFFFF"/>
                </a:solidFill>
                <a:latin typeface="Roboto Mono"/>
                <a:ea typeface="Roboto Mono"/>
                <a:cs typeface="Roboto Mono"/>
                <a:sym typeface="Roboto Mono"/>
              </a:rPr>
              <a:t>Cache-Control: no-cache</a:t>
            </a:r>
            <a:endParaRPr b="1"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a:ea typeface="Roboto Mono"/>
                <a:cs typeface="Roboto Mono"/>
                <a:sym typeface="Roboto Mono"/>
              </a:rPr>
              <a:t>Set-Cookie: SESSID=8toks; httponly</a:t>
            </a:r>
            <a:endParaRPr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a:ea typeface="Roboto Mono"/>
                <a:cs typeface="Roboto Mono"/>
                <a:sym typeface="Roboto Mono"/>
              </a:rPr>
              <a:t>Content-Encoding: gzip</a:t>
            </a:r>
            <a:endParaRPr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a:ea typeface="Roboto Mono"/>
                <a:cs typeface="Roboto Mono"/>
                <a:sym typeface="Roboto Mono"/>
              </a:rPr>
              <a:t>Content-Length: 698</a:t>
            </a:r>
            <a:endParaRPr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a:ea typeface="Roboto Mono"/>
                <a:cs typeface="Roboto Mono"/>
                <a:sym typeface="Roboto Mono"/>
              </a:rPr>
              <a:t>function getStats(event) {</a:t>
            </a:r>
            <a:endParaRPr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Roboto Mono"/>
                <a:ea typeface="Roboto Mono"/>
                <a:cs typeface="Roboto Mono"/>
                <a:sym typeface="Roboto Mono"/>
              </a:rPr>
              <a:t>  …</a:t>
            </a:r>
            <a:endParaRPr sz="1800">
              <a:solidFill>
                <a:srgbClr val="FFFFFF"/>
              </a:solidFill>
              <a:latin typeface="Roboto Mono"/>
              <a:ea typeface="Roboto Mono"/>
              <a:cs typeface="Roboto Mono"/>
              <a:sym typeface="Roboto Mono"/>
            </a:endParaRPr>
          </a:p>
          <a:p>
            <a:pPr indent="0" lvl="0" marL="0" rtl="0" algn="l">
              <a:spcBef>
                <a:spcPts val="0"/>
              </a:spcBef>
              <a:spcAft>
                <a:spcPts val="800"/>
              </a:spcAft>
              <a:buNone/>
            </a:pPr>
            <a:r>
              <a:t/>
            </a:r>
            <a:endParaRPr sz="1800">
              <a:latin typeface="Roboto Mono"/>
              <a:ea typeface="Roboto Mono"/>
              <a:cs typeface="Roboto Mono"/>
              <a:sym typeface="Roboto Mono"/>
            </a:endParaRPr>
          </a:p>
        </p:txBody>
      </p:sp>
      <p:sp>
        <p:nvSpPr>
          <p:cNvPr id="1158" name="Google Shape;1158;p63"/>
          <p:cNvSpPr/>
          <p:nvPr/>
        </p:nvSpPr>
        <p:spPr>
          <a:xfrm>
            <a:off x="875500" y="2818200"/>
            <a:ext cx="3294000" cy="3591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Content Delivery Networks</a:t>
            </a:r>
            <a:endParaRPr/>
          </a:p>
        </p:txBody>
      </p:sp>
      <p:sp>
        <p:nvSpPr>
          <p:cNvPr id="1164" name="Google Shape;1164;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variety of caching headers can make manual cache management overwhelming.</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rgbClr val="000000"/>
              </a:buClr>
              <a:buSzPts val="1800"/>
              <a:buFont typeface="Roboto"/>
              <a:buChar char="●"/>
            </a:pPr>
            <a:r>
              <a:rPr b="1" lang="en"/>
              <a:t>Content delivery networks (CDN)</a:t>
            </a:r>
            <a:r>
              <a:rPr lang="en"/>
              <a:t> are the transparent backbone of the Internet in charge of content delivery. </a:t>
            </a:r>
            <a:endParaRPr/>
          </a:p>
          <a:p>
            <a:pPr indent="-342900" lvl="0" marL="457200" rtl="0" algn="l">
              <a:lnSpc>
                <a:spcPct val="115000"/>
              </a:lnSpc>
              <a:spcBef>
                <a:spcPts val="0"/>
              </a:spcBef>
              <a:spcAft>
                <a:spcPts val="0"/>
              </a:spcAft>
              <a:buClr>
                <a:srgbClr val="000000"/>
              </a:buClr>
              <a:buSzPts val="1800"/>
              <a:buFont typeface="Roboto"/>
              <a:buChar char="●"/>
            </a:pPr>
            <a:r>
              <a:rPr lang="en"/>
              <a:t>CDNs allow for granular cache policy management through a user-friendly dashboard, relieving you of the need to manually tweak individual headers.</a:t>
            </a:r>
            <a:endParaRPr/>
          </a:p>
          <a:p>
            <a:pPr indent="0" lvl="0" marL="0" rtl="0" algn="l">
              <a:lnSpc>
                <a:spcPct val="115000"/>
              </a:lnSpc>
              <a:spcBef>
                <a:spcPts val="1200"/>
              </a:spcBef>
              <a:spcAft>
                <a:spcPts val="0"/>
              </a:spcAft>
              <a:buNone/>
            </a:pPr>
            <a:r>
              <a:t/>
            </a:r>
            <a:endParaRPr>
              <a:solidFill>
                <a:srgbClr val="24292E"/>
              </a:solidFill>
              <a:highlight>
                <a:srgbClr val="FFFFFF"/>
              </a:highlight>
            </a:endParaRPr>
          </a:p>
          <a:p>
            <a:pPr indent="0" lvl="0" marL="0" rtl="0" algn="l">
              <a:spcBef>
                <a:spcPts val="1200"/>
              </a:spcBef>
              <a:spcAft>
                <a:spcPts val="0"/>
              </a:spcAft>
              <a:buNone/>
            </a:pPr>
            <a:r>
              <a:t/>
            </a:r>
            <a:endParaRPr sz="1200">
              <a:solidFill>
                <a:srgbClr val="24292E"/>
              </a:solidFill>
              <a:highlight>
                <a:srgbClr val="FFFFFF"/>
              </a:highlight>
              <a:latin typeface="Arial"/>
              <a:ea typeface="Arial"/>
              <a:cs typeface="Arial"/>
              <a:sym typeface="Arial"/>
            </a:endParaRPr>
          </a:p>
        </p:txBody>
      </p:sp>
      <p:sp>
        <p:nvSpPr>
          <p:cNvPr id="1165" name="Google Shape;1165;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Content Delivery Networks</a:t>
            </a:r>
            <a:endParaRPr/>
          </a:p>
        </p:txBody>
      </p:sp>
      <p:sp>
        <p:nvSpPr>
          <p:cNvPr id="1171" name="Google Shape;1171;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CDNs </a:t>
            </a:r>
            <a:r>
              <a:rPr lang="en"/>
              <a:t>augment</a:t>
            </a:r>
            <a:r>
              <a:rPr lang="en"/>
              <a:t> the browser </a:t>
            </a:r>
            <a:r>
              <a:rPr lang="en"/>
              <a:t>caching</a:t>
            </a:r>
            <a:r>
              <a:rPr lang="en"/>
              <a:t> process using proxies.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p:txBody>
      </p:sp>
      <p:sp>
        <p:nvSpPr>
          <p:cNvPr id="1172" name="Google Shape;117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73" name="Google Shape;1173;p65"/>
          <p:cNvPicPr preferRelativeResize="0"/>
          <p:nvPr/>
        </p:nvPicPr>
        <p:blipFill>
          <a:blip r:embed="rId3">
            <a:alphaModFix/>
          </a:blip>
          <a:stretch>
            <a:fillRect/>
          </a:stretch>
        </p:blipFill>
        <p:spPr>
          <a:xfrm>
            <a:off x="853313" y="1134950"/>
            <a:ext cx="7241935" cy="3571075"/>
          </a:xfrm>
          <a:prstGeom prst="rect">
            <a:avLst/>
          </a:prstGeom>
          <a:noFill/>
          <a:ln>
            <a:noFill/>
          </a:ln>
        </p:spPr>
      </p:pic>
      <p:pic>
        <p:nvPicPr>
          <p:cNvPr id="1174" name="Google Shape;1174;p65"/>
          <p:cNvPicPr preferRelativeResize="0"/>
          <p:nvPr/>
        </p:nvPicPr>
        <p:blipFill>
          <a:blip r:embed="rId4">
            <a:alphaModFix/>
          </a:blip>
          <a:stretch>
            <a:fillRect/>
          </a:stretch>
        </p:blipFill>
        <p:spPr>
          <a:xfrm>
            <a:off x="1614649" y="2356675"/>
            <a:ext cx="402375" cy="282400"/>
          </a:xfrm>
          <a:prstGeom prst="rect">
            <a:avLst/>
          </a:prstGeom>
          <a:noFill/>
          <a:ln>
            <a:noFill/>
          </a:ln>
        </p:spPr>
      </p:pic>
      <p:sp>
        <p:nvSpPr>
          <p:cNvPr id="1175" name="Google Shape;1175;p65"/>
          <p:cNvSpPr txBox="1"/>
          <p:nvPr/>
        </p:nvSpPr>
        <p:spPr>
          <a:xfrm>
            <a:off x="1306300" y="2584025"/>
            <a:ext cx="13872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9900"/>
                </a:highlight>
                <a:latin typeface="Roboto"/>
                <a:ea typeface="Roboto"/>
                <a:cs typeface="Roboto"/>
                <a:sym typeface="Roboto"/>
              </a:rPr>
              <a:t>Origin server</a:t>
            </a:r>
            <a:endParaRPr sz="1200">
              <a:highlight>
                <a:srgbClr val="FF9900"/>
              </a:highlight>
              <a:latin typeface="Roboto"/>
              <a:ea typeface="Roboto"/>
              <a:cs typeface="Roboto"/>
              <a:sym typeface="Roboto"/>
            </a:endParaRPr>
          </a:p>
        </p:txBody>
      </p:sp>
      <p:sp>
        <p:nvSpPr>
          <p:cNvPr id="1176" name="Google Shape;1176;p65"/>
          <p:cNvSpPr/>
          <p:nvPr/>
        </p:nvSpPr>
        <p:spPr>
          <a:xfrm>
            <a:off x="5316438" y="1744438"/>
            <a:ext cx="566400" cy="5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7" name="Google Shape;1177;p65"/>
          <p:cNvPicPr preferRelativeResize="0"/>
          <p:nvPr/>
        </p:nvPicPr>
        <p:blipFill>
          <a:blip r:embed="rId5">
            <a:alphaModFix/>
          </a:blip>
          <a:stretch>
            <a:fillRect/>
          </a:stretch>
        </p:blipFill>
        <p:spPr>
          <a:xfrm>
            <a:off x="5398451" y="1810777"/>
            <a:ext cx="402375" cy="401035"/>
          </a:xfrm>
          <a:prstGeom prst="rect">
            <a:avLst/>
          </a:prstGeom>
          <a:noFill/>
          <a:ln>
            <a:noFill/>
          </a:ln>
        </p:spPr>
      </p:pic>
      <p:sp>
        <p:nvSpPr>
          <p:cNvPr id="1178" name="Google Shape;1178;p65"/>
          <p:cNvSpPr txBox="1"/>
          <p:nvPr/>
        </p:nvSpPr>
        <p:spPr>
          <a:xfrm>
            <a:off x="5316438" y="2145525"/>
            <a:ext cx="13872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00"/>
                </a:highlight>
                <a:latin typeface="Roboto"/>
                <a:ea typeface="Roboto"/>
                <a:cs typeface="Roboto"/>
                <a:sym typeface="Roboto"/>
              </a:rPr>
              <a:t>End User</a:t>
            </a:r>
            <a:endParaRPr sz="1200">
              <a:highlight>
                <a:srgbClr val="FFFF00"/>
              </a:highlight>
              <a:latin typeface="Roboto"/>
              <a:ea typeface="Roboto"/>
              <a:cs typeface="Roboto"/>
              <a:sym typeface="Roboto"/>
            </a:endParaRPr>
          </a:p>
        </p:txBody>
      </p:sp>
      <p:cxnSp>
        <p:nvCxnSpPr>
          <p:cNvPr id="1179" name="Google Shape;1179;p65"/>
          <p:cNvCxnSpPr>
            <a:stCxn id="1175" idx="0"/>
            <a:endCxn id="1177" idx="1"/>
          </p:cNvCxnSpPr>
          <p:nvPr/>
        </p:nvCxnSpPr>
        <p:spPr>
          <a:xfrm flipH="1" rot="10800000">
            <a:off x="1999900" y="2011325"/>
            <a:ext cx="3398700" cy="572700"/>
          </a:xfrm>
          <a:prstGeom prst="straightConnector1">
            <a:avLst/>
          </a:prstGeom>
          <a:noFill/>
          <a:ln cap="flat" cmpd="sng" w="28575">
            <a:solidFill>
              <a:srgbClr val="00FF00"/>
            </a:solidFill>
            <a:prstDash val="dash"/>
            <a:round/>
            <a:headEnd len="med" w="med" type="none"/>
            <a:tailEnd len="med" w="med" type="none"/>
          </a:ln>
        </p:spPr>
      </p:cxnSp>
      <p:sp>
        <p:nvSpPr>
          <p:cNvPr id="1180" name="Google Shape;1180;p65"/>
          <p:cNvSpPr/>
          <p:nvPr/>
        </p:nvSpPr>
        <p:spPr>
          <a:xfrm rot="-743098">
            <a:off x="3179938" y="1881030"/>
            <a:ext cx="583274" cy="338478"/>
          </a:xfrm>
          <a:prstGeom prst="wedgeRoundRectCallout">
            <a:avLst>
              <a:gd fmla="val -20833" name="adj1"/>
              <a:gd fmla="val 62500" name="adj2"/>
              <a:gd fmla="val 0" name="adj3"/>
            </a:avLst>
          </a:prstGeom>
          <a:solidFill>
            <a:srgbClr val="FFFFF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3 sec</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pic>
        <p:nvPicPr>
          <p:cNvPr id="1185" name="Google Shape;1185;p66"/>
          <p:cNvPicPr preferRelativeResize="0"/>
          <p:nvPr/>
        </p:nvPicPr>
        <p:blipFill>
          <a:blip r:embed="rId3">
            <a:alphaModFix/>
          </a:blip>
          <a:stretch>
            <a:fillRect/>
          </a:stretch>
        </p:blipFill>
        <p:spPr>
          <a:xfrm>
            <a:off x="853313" y="1134950"/>
            <a:ext cx="7241935" cy="3571075"/>
          </a:xfrm>
          <a:prstGeom prst="rect">
            <a:avLst/>
          </a:prstGeom>
          <a:noFill/>
          <a:ln>
            <a:noFill/>
          </a:ln>
        </p:spPr>
      </p:pic>
      <p:sp>
        <p:nvSpPr>
          <p:cNvPr id="1186" name="Google Shape;1186;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Content Delivery Networks</a:t>
            </a:r>
            <a:endParaRPr/>
          </a:p>
        </p:txBody>
      </p:sp>
      <p:sp>
        <p:nvSpPr>
          <p:cNvPr id="1187" name="Google Shape;1187;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CDNs augment the browser caching process using proxies.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p:txBody>
      </p:sp>
      <p:sp>
        <p:nvSpPr>
          <p:cNvPr id="1188" name="Google Shape;1188;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9" name="Google Shape;1189;p66"/>
          <p:cNvPicPr preferRelativeResize="0"/>
          <p:nvPr/>
        </p:nvPicPr>
        <p:blipFill>
          <a:blip r:embed="rId4">
            <a:alphaModFix/>
          </a:blip>
          <a:stretch>
            <a:fillRect/>
          </a:stretch>
        </p:blipFill>
        <p:spPr>
          <a:xfrm>
            <a:off x="1614649" y="2356675"/>
            <a:ext cx="402375" cy="282400"/>
          </a:xfrm>
          <a:prstGeom prst="rect">
            <a:avLst/>
          </a:prstGeom>
          <a:noFill/>
          <a:ln>
            <a:noFill/>
          </a:ln>
        </p:spPr>
      </p:pic>
      <p:pic>
        <p:nvPicPr>
          <p:cNvPr id="1190" name="Google Shape;1190;p66"/>
          <p:cNvPicPr preferRelativeResize="0"/>
          <p:nvPr/>
        </p:nvPicPr>
        <p:blipFill>
          <a:blip r:embed="rId4">
            <a:alphaModFix/>
          </a:blip>
          <a:stretch>
            <a:fillRect/>
          </a:stretch>
        </p:blipFill>
        <p:spPr>
          <a:xfrm>
            <a:off x="4056424" y="2145475"/>
            <a:ext cx="402375" cy="282400"/>
          </a:xfrm>
          <a:prstGeom prst="rect">
            <a:avLst/>
          </a:prstGeom>
          <a:noFill/>
          <a:ln>
            <a:noFill/>
          </a:ln>
        </p:spPr>
      </p:pic>
      <p:sp>
        <p:nvSpPr>
          <p:cNvPr id="1191" name="Google Shape;1191;p66"/>
          <p:cNvSpPr txBox="1"/>
          <p:nvPr/>
        </p:nvSpPr>
        <p:spPr>
          <a:xfrm>
            <a:off x="3780688" y="2356725"/>
            <a:ext cx="13872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00FFFF"/>
                </a:highlight>
                <a:latin typeface="Roboto"/>
                <a:ea typeface="Roboto"/>
                <a:cs typeface="Roboto"/>
                <a:sym typeface="Roboto"/>
              </a:rPr>
              <a:t>Cache</a:t>
            </a:r>
            <a:r>
              <a:rPr lang="en" sz="1200">
                <a:highlight>
                  <a:srgbClr val="00FFFF"/>
                </a:highlight>
                <a:latin typeface="Roboto"/>
                <a:ea typeface="Roboto"/>
                <a:cs typeface="Roboto"/>
                <a:sym typeface="Roboto"/>
              </a:rPr>
              <a:t> Server</a:t>
            </a:r>
            <a:endParaRPr sz="1200">
              <a:highlight>
                <a:srgbClr val="00FFFF"/>
              </a:highlight>
              <a:latin typeface="Roboto"/>
              <a:ea typeface="Roboto"/>
              <a:cs typeface="Roboto"/>
              <a:sym typeface="Roboto"/>
            </a:endParaRPr>
          </a:p>
        </p:txBody>
      </p:sp>
      <p:sp>
        <p:nvSpPr>
          <p:cNvPr id="1192" name="Google Shape;1192;p66"/>
          <p:cNvSpPr/>
          <p:nvPr/>
        </p:nvSpPr>
        <p:spPr>
          <a:xfrm>
            <a:off x="5316438" y="1744438"/>
            <a:ext cx="566400" cy="533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3" name="Google Shape;1193;p66"/>
          <p:cNvPicPr preferRelativeResize="0"/>
          <p:nvPr/>
        </p:nvPicPr>
        <p:blipFill>
          <a:blip r:embed="rId5">
            <a:alphaModFix/>
          </a:blip>
          <a:stretch>
            <a:fillRect/>
          </a:stretch>
        </p:blipFill>
        <p:spPr>
          <a:xfrm>
            <a:off x="5398451" y="1810777"/>
            <a:ext cx="402375" cy="401035"/>
          </a:xfrm>
          <a:prstGeom prst="rect">
            <a:avLst/>
          </a:prstGeom>
          <a:noFill/>
          <a:ln>
            <a:noFill/>
          </a:ln>
        </p:spPr>
      </p:pic>
      <p:sp>
        <p:nvSpPr>
          <p:cNvPr id="1194" name="Google Shape;1194;p66"/>
          <p:cNvSpPr txBox="1"/>
          <p:nvPr/>
        </p:nvSpPr>
        <p:spPr>
          <a:xfrm>
            <a:off x="5316438" y="2145525"/>
            <a:ext cx="13872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00"/>
                </a:highlight>
                <a:latin typeface="Roboto"/>
                <a:ea typeface="Roboto"/>
                <a:cs typeface="Roboto"/>
                <a:sym typeface="Roboto"/>
              </a:rPr>
              <a:t>End User</a:t>
            </a:r>
            <a:endParaRPr sz="1200">
              <a:highlight>
                <a:srgbClr val="FFFF00"/>
              </a:highlight>
              <a:latin typeface="Roboto"/>
              <a:ea typeface="Roboto"/>
              <a:cs typeface="Roboto"/>
              <a:sym typeface="Roboto"/>
            </a:endParaRPr>
          </a:p>
        </p:txBody>
      </p:sp>
      <p:cxnSp>
        <p:nvCxnSpPr>
          <p:cNvPr id="1195" name="Google Shape;1195;p66"/>
          <p:cNvCxnSpPr>
            <a:stCxn id="1196" idx="0"/>
          </p:cNvCxnSpPr>
          <p:nvPr/>
        </p:nvCxnSpPr>
        <p:spPr>
          <a:xfrm flipH="1" rot="10800000">
            <a:off x="1999900" y="2296625"/>
            <a:ext cx="2103000" cy="287400"/>
          </a:xfrm>
          <a:prstGeom prst="straightConnector1">
            <a:avLst/>
          </a:prstGeom>
          <a:noFill/>
          <a:ln cap="flat" cmpd="sng" w="28575">
            <a:solidFill>
              <a:srgbClr val="00FF00"/>
            </a:solidFill>
            <a:prstDash val="dash"/>
            <a:round/>
            <a:headEnd len="med" w="med" type="triangle"/>
            <a:tailEnd len="med" w="med" type="triangle"/>
          </a:ln>
        </p:spPr>
      </p:cxnSp>
      <p:pic>
        <p:nvPicPr>
          <p:cNvPr id="1197" name="Google Shape;1197;p66"/>
          <p:cNvPicPr preferRelativeResize="0"/>
          <p:nvPr/>
        </p:nvPicPr>
        <p:blipFill>
          <a:blip r:embed="rId4">
            <a:alphaModFix/>
          </a:blip>
          <a:stretch>
            <a:fillRect/>
          </a:stretch>
        </p:blipFill>
        <p:spPr>
          <a:xfrm>
            <a:off x="4056424" y="2979675"/>
            <a:ext cx="402375" cy="282400"/>
          </a:xfrm>
          <a:prstGeom prst="rect">
            <a:avLst/>
          </a:prstGeom>
          <a:noFill/>
          <a:ln>
            <a:noFill/>
          </a:ln>
        </p:spPr>
      </p:pic>
      <p:sp>
        <p:nvSpPr>
          <p:cNvPr id="1198" name="Google Shape;1198;p66"/>
          <p:cNvSpPr txBox="1"/>
          <p:nvPr/>
        </p:nvSpPr>
        <p:spPr>
          <a:xfrm>
            <a:off x="3878388" y="3178975"/>
            <a:ext cx="13872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00FFFF"/>
                </a:highlight>
                <a:latin typeface="Roboto"/>
                <a:ea typeface="Roboto"/>
                <a:cs typeface="Roboto"/>
                <a:sym typeface="Roboto"/>
              </a:rPr>
              <a:t>Cache Server</a:t>
            </a:r>
            <a:endParaRPr sz="1200">
              <a:highlight>
                <a:srgbClr val="00FFFF"/>
              </a:highlight>
              <a:latin typeface="Roboto"/>
              <a:ea typeface="Roboto"/>
              <a:cs typeface="Roboto"/>
              <a:sym typeface="Roboto"/>
            </a:endParaRPr>
          </a:p>
        </p:txBody>
      </p:sp>
      <p:pic>
        <p:nvPicPr>
          <p:cNvPr id="1199" name="Google Shape;1199;p66"/>
          <p:cNvPicPr preferRelativeResize="0"/>
          <p:nvPr/>
        </p:nvPicPr>
        <p:blipFill>
          <a:blip r:embed="rId4">
            <a:alphaModFix/>
          </a:blip>
          <a:stretch>
            <a:fillRect/>
          </a:stretch>
        </p:blipFill>
        <p:spPr>
          <a:xfrm>
            <a:off x="2693499" y="3742100"/>
            <a:ext cx="402375" cy="282400"/>
          </a:xfrm>
          <a:prstGeom prst="rect">
            <a:avLst/>
          </a:prstGeom>
          <a:noFill/>
          <a:ln>
            <a:noFill/>
          </a:ln>
        </p:spPr>
      </p:pic>
      <p:sp>
        <p:nvSpPr>
          <p:cNvPr id="1200" name="Google Shape;1200;p66"/>
          <p:cNvSpPr txBox="1"/>
          <p:nvPr/>
        </p:nvSpPr>
        <p:spPr>
          <a:xfrm>
            <a:off x="2607363" y="3905525"/>
            <a:ext cx="13872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00FFFF"/>
                </a:highlight>
                <a:latin typeface="Roboto"/>
                <a:ea typeface="Roboto"/>
                <a:cs typeface="Roboto"/>
                <a:sym typeface="Roboto"/>
              </a:rPr>
              <a:t>Cache Server</a:t>
            </a:r>
            <a:endParaRPr sz="1200">
              <a:highlight>
                <a:srgbClr val="00FFFF"/>
              </a:highlight>
              <a:latin typeface="Roboto"/>
              <a:ea typeface="Roboto"/>
              <a:cs typeface="Roboto"/>
              <a:sym typeface="Roboto"/>
            </a:endParaRPr>
          </a:p>
        </p:txBody>
      </p:sp>
      <p:cxnSp>
        <p:nvCxnSpPr>
          <p:cNvPr id="1201" name="Google Shape;1201;p66"/>
          <p:cNvCxnSpPr>
            <a:stCxn id="1196" idx="0"/>
            <a:endCxn id="1198" idx="1"/>
          </p:cNvCxnSpPr>
          <p:nvPr/>
        </p:nvCxnSpPr>
        <p:spPr>
          <a:xfrm>
            <a:off x="1999900" y="2584025"/>
            <a:ext cx="1878600" cy="736200"/>
          </a:xfrm>
          <a:prstGeom prst="straightConnector1">
            <a:avLst/>
          </a:prstGeom>
          <a:noFill/>
          <a:ln cap="flat" cmpd="sng" w="28575">
            <a:solidFill>
              <a:srgbClr val="00FF00"/>
            </a:solidFill>
            <a:prstDash val="dash"/>
            <a:round/>
            <a:headEnd len="med" w="med" type="triangle"/>
            <a:tailEnd len="med" w="med" type="triangle"/>
          </a:ln>
        </p:spPr>
      </p:cxnSp>
      <p:cxnSp>
        <p:nvCxnSpPr>
          <p:cNvPr id="1202" name="Google Shape;1202;p66"/>
          <p:cNvCxnSpPr>
            <a:stCxn id="1196" idx="0"/>
            <a:endCxn id="1200" idx="1"/>
          </p:cNvCxnSpPr>
          <p:nvPr/>
        </p:nvCxnSpPr>
        <p:spPr>
          <a:xfrm>
            <a:off x="1999900" y="2584025"/>
            <a:ext cx="607500" cy="1462800"/>
          </a:xfrm>
          <a:prstGeom prst="straightConnector1">
            <a:avLst/>
          </a:prstGeom>
          <a:noFill/>
          <a:ln cap="flat" cmpd="sng" w="28575">
            <a:solidFill>
              <a:srgbClr val="00FF00"/>
            </a:solidFill>
            <a:prstDash val="dash"/>
            <a:round/>
            <a:headEnd len="med" w="med" type="triangle"/>
            <a:tailEnd len="med" w="med" type="triangle"/>
          </a:ln>
        </p:spPr>
      </p:cxnSp>
      <p:sp>
        <p:nvSpPr>
          <p:cNvPr id="1196" name="Google Shape;1196;p66"/>
          <p:cNvSpPr txBox="1"/>
          <p:nvPr/>
        </p:nvSpPr>
        <p:spPr>
          <a:xfrm>
            <a:off x="1306300" y="2584025"/>
            <a:ext cx="13872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9900"/>
                </a:highlight>
                <a:latin typeface="Roboto"/>
                <a:ea typeface="Roboto"/>
                <a:cs typeface="Roboto"/>
                <a:sym typeface="Roboto"/>
              </a:rPr>
              <a:t>Origin server</a:t>
            </a:r>
            <a:endParaRPr sz="1200">
              <a:highlight>
                <a:srgbClr val="FF9900"/>
              </a:highlight>
              <a:latin typeface="Roboto"/>
              <a:ea typeface="Roboto"/>
              <a:cs typeface="Roboto"/>
              <a:sym typeface="Roboto"/>
            </a:endParaRPr>
          </a:p>
        </p:txBody>
      </p:sp>
      <p:cxnSp>
        <p:nvCxnSpPr>
          <p:cNvPr id="1203" name="Google Shape;1203;p66"/>
          <p:cNvCxnSpPr>
            <a:stCxn id="1191" idx="0"/>
            <a:endCxn id="1194" idx="1"/>
          </p:cNvCxnSpPr>
          <p:nvPr/>
        </p:nvCxnSpPr>
        <p:spPr>
          <a:xfrm flipH="1" rot="10800000">
            <a:off x="4474288" y="2286525"/>
            <a:ext cx="842100" cy="70200"/>
          </a:xfrm>
          <a:prstGeom prst="straightConnector1">
            <a:avLst/>
          </a:prstGeom>
          <a:noFill/>
          <a:ln cap="flat" cmpd="sng" w="28575">
            <a:solidFill>
              <a:srgbClr val="00FF00"/>
            </a:solidFill>
            <a:prstDash val="dash"/>
            <a:round/>
            <a:headEnd len="med" w="med" type="none"/>
            <a:tailEnd len="med" w="med" type="triangle"/>
          </a:ln>
        </p:spPr>
      </p:cxnSp>
      <p:sp>
        <p:nvSpPr>
          <p:cNvPr id="1204" name="Google Shape;1204;p66"/>
          <p:cNvSpPr/>
          <p:nvPr/>
        </p:nvSpPr>
        <p:spPr>
          <a:xfrm rot="-743098">
            <a:off x="4482463" y="1803691"/>
            <a:ext cx="583274" cy="283518"/>
          </a:xfrm>
          <a:prstGeom prst="wedgeRoundRectCallout">
            <a:avLst>
              <a:gd fmla="val -16343" name="adj1"/>
              <a:gd fmla="val 125137" name="adj2"/>
              <a:gd fmla="val 0" name="adj3"/>
            </a:avLst>
          </a:prstGeom>
          <a:solidFill>
            <a:srgbClr val="FFFFF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1</a:t>
            </a:r>
            <a:r>
              <a:rPr lang="en" sz="1200"/>
              <a:t> sec</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Cache Poisoning</a:t>
            </a:r>
            <a:endParaRPr/>
          </a:p>
        </p:txBody>
      </p:sp>
      <p:sp>
        <p:nvSpPr>
          <p:cNvPr id="1210" name="Google Shape;1210;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11" name="Google Shape;1211;p67"/>
          <p:cNvPicPr preferRelativeResize="0"/>
          <p:nvPr/>
        </p:nvPicPr>
        <p:blipFill>
          <a:blip r:embed="rId3">
            <a:alphaModFix/>
          </a:blip>
          <a:stretch>
            <a:fillRect/>
          </a:stretch>
        </p:blipFill>
        <p:spPr>
          <a:xfrm>
            <a:off x="526297" y="1652910"/>
            <a:ext cx="975301" cy="567351"/>
          </a:xfrm>
          <a:prstGeom prst="rect">
            <a:avLst/>
          </a:prstGeom>
          <a:noFill/>
          <a:ln>
            <a:noFill/>
          </a:ln>
        </p:spPr>
      </p:pic>
      <p:pic>
        <p:nvPicPr>
          <p:cNvPr id="1212" name="Google Shape;1212;p67"/>
          <p:cNvPicPr preferRelativeResize="0"/>
          <p:nvPr/>
        </p:nvPicPr>
        <p:blipFill>
          <a:blip r:embed="rId3">
            <a:alphaModFix/>
          </a:blip>
          <a:stretch>
            <a:fillRect/>
          </a:stretch>
        </p:blipFill>
        <p:spPr>
          <a:xfrm>
            <a:off x="526297" y="3506935"/>
            <a:ext cx="975301" cy="567351"/>
          </a:xfrm>
          <a:prstGeom prst="rect">
            <a:avLst/>
          </a:prstGeom>
          <a:noFill/>
          <a:ln>
            <a:noFill/>
          </a:ln>
        </p:spPr>
      </p:pic>
      <p:pic>
        <p:nvPicPr>
          <p:cNvPr id="1213" name="Google Shape;1213;p67"/>
          <p:cNvPicPr preferRelativeResize="0"/>
          <p:nvPr/>
        </p:nvPicPr>
        <p:blipFill>
          <a:blip r:embed="rId4">
            <a:alphaModFix/>
          </a:blip>
          <a:stretch>
            <a:fillRect/>
          </a:stretch>
        </p:blipFill>
        <p:spPr>
          <a:xfrm>
            <a:off x="7118498" y="1562911"/>
            <a:ext cx="548901" cy="959989"/>
          </a:xfrm>
          <a:prstGeom prst="rect">
            <a:avLst/>
          </a:prstGeom>
          <a:noFill/>
          <a:ln>
            <a:noFill/>
          </a:ln>
        </p:spPr>
      </p:pic>
      <p:pic>
        <p:nvPicPr>
          <p:cNvPr id="1214" name="Google Shape;1214;p67"/>
          <p:cNvPicPr preferRelativeResize="0"/>
          <p:nvPr/>
        </p:nvPicPr>
        <p:blipFill>
          <a:blip r:embed="rId4">
            <a:alphaModFix/>
          </a:blip>
          <a:stretch>
            <a:fillRect/>
          </a:stretch>
        </p:blipFill>
        <p:spPr>
          <a:xfrm>
            <a:off x="7118498" y="3210512"/>
            <a:ext cx="548901" cy="959989"/>
          </a:xfrm>
          <a:prstGeom prst="rect">
            <a:avLst/>
          </a:prstGeom>
          <a:noFill/>
          <a:ln>
            <a:noFill/>
          </a:ln>
        </p:spPr>
      </p:pic>
      <p:cxnSp>
        <p:nvCxnSpPr>
          <p:cNvPr id="1215" name="Google Shape;1215;p67"/>
          <p:cNvCxnSpPr>
            <a:stCxn id="1211" idx="3"/>
          </p:cNvCxnSpPr>
          <p:nvPr/>
        </p:nvCxnSpPr>
        <p:spPr>
          <a:xfrm>
            <a:off x="1501597" y="1936585"/>
            <a:ext cx="5328600" cy="0"/>
          </a:xfrm>
          <a:prstGeom prst="straightConnector1">
            <a:avLst/>
          </a:prstGeom>
          <a:noFill/>
          <a:ln cap="flat" cmpd="sng" w="9525">
            <a:solidFill>
              <a:schemeClr val="dk2"/>
            </a:solidFill>
            <a:prstDash val="solid"/>
            <a:round/>
            <a:headEnd len="med" w="med" type="none"/>
            <a:tailEnd len="med" w="med" type="triangle"/>
          </a:ln>
        </p:spPr>
      </p:cxnSp>
      <p:cxnSp>
        <p:nvCxnSpPr>
          <p:cNvPr id="1216" name="Google Shape;1216;p67"/>
          <p:cNvCxnSpPr/>
          <p:nvPr/>
        </p:nvCxnSpPr>
        <p:spPr>
          <a:xfrm rot="10800000">
            <a:off x="4497550" y="2285725"/>
            <a:ext cx="2535900" cy="0"/>
          </a:xfrm>
          <a:prstGeom prst="straightConnector1">
            <a:avLst/>
          </a:prstGeom>
          <a:noFill/>
          <a:ln cap="flat" cmpd="sng" w="9525">
            <a:solidFill>
              <a:schemeClr val="dk2"/>
            </a:solidFill>
            <a:prstDash val="solid"/>
            <a:round/>
            <a:headEnd len="med" w="med" type="none"/>
            <a:tailEnd len="med" w="med" type="triangle"/>
          </a:ln>
        </p:spPr>
      </p:cxnSp>
      <p:cxnSp>
        <p:nvCxnSpPr>
          <p:cNvPr id="1217" name="Google Shape;1217;p67"/>
          <p:cNvCxnSpPr/>
          <p:nvPr/>
        </p:nvCxnSpPr>
        <p:spPr>
          <a:xfrm flipH="1">
            <a:off x="1830175" y="2285725"/>
            <a:ext cx="2102100" cy="10800"/>
          </a:xfrm>
          <a:prstGeom prst="straightConnector1">
            <a:avLst/>
          </a:prstGeom>
          <a:noFill/>
          <a:ln cap="flat" cmpd="sng" w="9525">
            <a:solidFill>
              <a:schemeClr val="dk2"/>
            </a:solidFill>
            <a:prstDash val="solid"/>
            <a:round/>
            <a:headEnd len="med" w="med" type="none"/>
            <a:tailEnd len="med" w="med" type="triangle"/>
          </a:ln>
        </p:spPr>
      </p:cxnSp>
      <p:pic>
        <p:nvPicPr>
          <p:cNvPr id="1218" name="Google Shape;1218;p67"/>
          <p:cNvPicPr preferRelativeResize="0"/>
          <p:nvPr/>
        </p:nvPicPr>
        <p:blipFill>
          <a:blip r:embed="rId4">
            <a:alphaModFix/>
          </a:blip>
          <a:stretch>
            <a:fillRect/>
          </a:stretch>
        </p:blipFill>
        <p:spPr>
          <a:xfrm>
            <a:off x="4079574" y="3522550"/>
            <a:ext cx="271224" cy="474351"/>
          </a:xfrm>
          <a:prstGeom prst="rect">
            <a:avLst/>
          </a:prstGeom>
          <a:noFill/>
          <a:ln>
            <a:noFill/>
          </a:ln>
        </p:spPr>
      </p:pic>
      <p:cxnSp>
        <p:nvCxnSpPr>
          <p:cNvPr id="1219" name="Google Shape;1219;p67"/>
          <p:cNvCxnSpPr/>
          <p:nvPr/>
        </p:nvCxnSpPr>
        <p:spPr>
          <a:xfrm>
            <a:off x="1666325" y="3696500"/>
            <a:ext cx="2101500" cy="0"/>
          </a:xfrm>
          <a:prstGeom prst="straightConnector1">
            <a:avLst/>
          </a:prstGeom>
          <a:noFill/>
          <a:ln cap="flat" cmpd="sng" w="9525">
            <a:solidFill>
              <a:schemeClr val="dk2"/>
            </a:solidFill>
            <a:prstDash val="solid"/>
            <a:round/>
            <a:headEnd len="med" w="med" type="none"/>
            <a:tailEnd len="med" w="med" type="triangle"/>
          </a:ln>
        </p:spPr>
      </p:cxnSp>
      <p:cxnSp>
        <p:nvCxnSpPr>
          <p:cNvPr id="1220" name="Google Shape;1220;p67"/>
          <p:cNvCxnSpPr/>
          <p:nvPr/>
        </p:nvCxnSpPr>
        <p:spPr>
          <a:xfrm rot="10800000">
            <a:off x="1722550" y="3959300"/>
            <a:ext cx="2129100" cy="0"/>
          </a:xfrm>
          <a:prstGeom prst="straightConnector1">
            <a:avLst/>
          </a:prstGeom>
          <a:noFill/>
          <a:ln cap="flat" cmpd="sng" w="9525">
            <a:solidFill>
              <a:schemeClr val="dk2"/>
            </a:solidFill>
            <a:prstDash val="solid"/>
            <a:round/>
            <a:headEnd len="med" w="med" type="none"/>
            <a:tailEnd len="med" w="med" type="triangle"/>
          </a:ln>
        </p:spPr>
      </p:cxnSp>
      <p:sp>
        <p:nvSpPr>
          <p:cNvPr id="1221" name="Google Shape;1221;p67"/>
          <p:cNvSpPr txBox="1"/>
          <p:nvPr/>
        </p:nvSpPr>
        <p:spPr>
          <a:xfrm>
            <a:off x="502400" y="2272700"/>
            <a:ext cx="9753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highlight>
                  <a:srgbClr val="B6D7A8"/>
                </a:highlight>
                <a:latin typeface="Roboto"/>
                <a:ea typeface="Roboto"/>
                <a:cs typeface="Roboto"/>
                <a:sym typeface="Roboto"/>
              </a:rPr>
              <a:t>User</a:t>
            </a:r>
            <a:endParaRPr>
              <a:highlight>
                <a:srgbClr val="B6D7A8"/>
              </a:highlight>
              <a:latin typeface="Roboto"/>
              <a:ea typeface="Roboto"/>
              <a:cs typeface="Roboto"/>
              <a:sym typeface="Roboto"/>
            </a:endParaRPr>
          </a:p>
        </p:txBody>
      </p:sp>
      <p:sp>
        <p:nvSpPr>
          <p:cNvPr id="1222" name="Google Shape;1222;p67"/>
          <p:cNvSpPr txBox="1"/>
          <p:nvPr/>
        </p:nvSpPr>
        <p:spPr>
          <a:xfrm>
            <a:off x="502400" y="4170500"/>
            <a:ext cx="9753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highlight>
                  <a:srgbClr val="EA9999"/>
                </a:highlight>
                <a:latin typeface="Roboto"/>
                <a:ea typeface="Roboto"/>
                <a:cs typeface="Roboto"/>
                <a:sym typeface="Roboto"/>
              </a:rPr>
              <a:t>Attacker</a:t>
            </a:r>
            <a:endParaRPr>
              <a:highlight>
                <a:srgbClr val="EA9999"/>
              </a:highlight>
              <a:latin typeface="Roboto"/>
              <a:ea typeface="Roboto"/>
              <a:cs typeface="Roboto"/>
              <a:sym typeface="Roboto"/>
            </a:endParaRPr>
          </a:p>
        </p:txBody>
      </p:sp>
      <p:sp>
        <p:nvSpPr>
          <p:cNvPr id="1223" name="Google Shape;1223;p67"/>
          <p:cNvSpPr/>
          <p:nvPr/>
        </p:nvSpPr>
        <p:spPr>
          <a:xfrm>
            <a:off x="4026098" y="3798212"/>
            <a:ext cx="106800" cy="813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7"/>
          <p:cNvSpPr/>
          <p:nvPr/>
        </p:nvSpPr>
        <p:spPr>
          <a:xfrm>
            <a:off x="4141151" y="3798212"/>
            <a:ext cx="148200" cy="813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7"/>
          <p:cNvSpPr/>
          <p:nvPr/>
        </p:nvSpPr>
        <p:spPr>
          <a:xfrm>
            <a:off x="4296820" y="3798212"/>
            <a:ext cx="106800" cy="813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7"/>
          <p:cNvSpPr/>
          <p:nvPr/>
        </p:nvSpPr>
        <p:spPr>
          <a:xfrm>
            <a:off x="4026479" y="3887787"/>
            <a:ext cx="1860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7"/>
          <p:cNvSpPr/>
          <p:nvPr/>
        </p:nvSpPr>
        <p:spPr>
          <a:xfrm>
            <a:off x="4218253" y="3887787"/>
            <a:ext cx="1860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7"/>
          <p:cNvSpPr/>
          <p:nvPr/>
        </p:nvSpPr>
        <p:spPr>
          <a:xfrm>
            <a:off x="4026292" y="3977362"/>
            <a:ext cx="106800" cy="81300"/>
          </a:xfrm>
          <a:prstGeom prst="rect">
            <a:avLst/>
          </a:pr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7"/>
          <p:cNvSpPr/>
          <p:nvPr/>
        </p:nvSpPr>
        <p:spPr>
          <a:xfrm>
            <a:off x="4141344" y="3977362"/>
            <a:ext cx="1482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7"/>
          <p:cNvSpPr/>
          <p:nvPr/>
        </p:nvSpPr>
        <p:spPr>
          <a:xfrm>
            <a:off x="4297013" y="3977362"/>
            <a:ext cx="1068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1" name="Google Shape;1231;p67"/>
          <p:cNvPicPr preferRelativeResize="0"/>
          <p:nvPr/>
        </p:nvPicPr>
        <p:blipFill>
          <a:blip r:embed="rId4">
            <a:alphaModFix/>
          </a:blip>
          <a:stretch>
            <a:fillRect/>
          </a:stretch>
        </p:blipFill>
        <p:spPr>
          <a:xfrm>
            <a:off x="4079311" y="2023075"/>
            <a:ext cx="271224" cy="474351"/>
          </a:xfrm>
          <a:prstGeom prst="rect">
            <a:avLst/>
          </a:prstGeom>
          <a:noFill/>
          <a:ln>
            <a:noFill/>
          </a:ln>
        </p:spPr>
      </p:pic>
      <p:sp>
        <p:nvSpPr>
          <p:cNvPr id="1232" name="Google Shape;1232;p67"/>
          <p:cNvSpPr/>
          <p:nvPr/>
        </p:nvSpPr>
        <p:spPr>
          <a:xfrm>
            <a:off x="4025836" y="2298737"/>
            <a:ext cx="106800" cy="813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7"/>
          <p:cNvSpPr/>
          <p:nvPr/>
        </p:nvSpPr>
        <p:spPr>
          <a:xfrm>
            <a:off x="4140888" y="2298737"/>
            <a:ext cx="148200" cy="813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7"/>
          <p:cNvSpPr/>
          <p:nvPr/>
        </p:nvSpPr>
        <p:spPr>
          <a:xfrm>
            <a:off x="4296557" y="2298737"/>
            <a:ext cx="106800" cy="813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7"/>
          <p:cNvSpPr/>
          <p:nvPr/>
        </p:nvSpPr>
        <p:spPr>
          <a:xfrm>
            <a:off x="4026216" y="2388312"/>
            <a:ext cx="1860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7"/>
          <p:cNvSpPr/>
          <p:nvPr/>
        </p:nvSpPr>
        <p:spPr>
          <a:xfrm>
            <a:off x="4217991" y="2388312"/>
            <a:ext cx="1860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7"/>
          <p:cNvSpPr/>
          <p:nvPr/>
        </p:nvSpPr>
        <p:spPr>
          <a:xfrm>
            <a:off x="4026029" y="2477887"/>
            <a:ext cx="106800" cy="81300"/>
          </a:xfrm>
          <a:prstGeom prst="rect">
            <a:avLst/>
          </a:pr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7"/>
          <p:cNvSpPr/>
          <p:nvPr/>
        </p:nvSpPr>
        <p:spPr>
          <a:xfrm>
            <a:off x="4141081" y="2477887"/>
            <a:ext cx="1482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7"/>
          <p:cNvSpPr/>
          <p:nvPr/>
        </p:nvSpPr>
        <p:spPr>
          <a:xfrm>
            <a:off x="4296751" y="2477887"/>
            <a:ext cx="1068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7"/>
          <p:cNvSpPr txBox="1"/>
          <p:nvPr/>
        </p:nvSpPr>
        <p:spPr>
          <a:xfrm>
            <a:off x="1961700" y="1602850"/>
            <a:ext cx="4282200" cy="2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Roboto"/>
                <a:ea typeface="Roboto"/>
                <a:cs typeface="Roboto"/>
                <a:sym typeface="Roboto"/>
              </a:rPr>
              <a:t>1.</a:t>
            </a:r>
            <a:r>
              <a:rPr lang="en" sz="1200">
                <a:latin typeface="Roboto"/>
                <a:ea typeface="Roboto"/>
                <a:cs typeface="Roboto"/>
                <a:sym typeface="Roboto"/>
              </a:rPr>
              <a:t> User browes to http://example.com/home.php/logo.png</a:t>
            </a:r>
            <a:endParaRPr sz="1200">
              <a:latin typeface="Roboto"/>
              <a:ea typeface="Roboto"/>
              <a:cs typeface="Roboto"/>
              <a:sym typeface="Roboto"/>
            </a:endParaRPr>
          </a:p>
        </p:txBody>
      </p:sp>
      <p:sp>
        <p:nvSpPr>
          <p:cNvPr id="1241" name="Google Shape;1241;p67"/>
          <p:cNvSpPr txBox="1"/>
          <p:nvPr/>
        </p:nvSpPr>
        <p:spPr>
          <a:xfrm>
            <a:off x="4099000" y="2285725"/>
            <a:ext cx="3333000" cy="11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latin typeface="Roboto"/>
                <a:ea typeface="Roboto"/>
                <a:cs typeface="Roboto"/>
                <a:sym typeface="Roboto"/>
              </a:rPr>
              <a:t>2</a:t>
            </a:r>
            <a:r>
              <a:rPr lang="en" sz="1200">
                <a:solidFill>
                  <a:srgbClr val="CC0000"/>
                </a:solidFill>
                <a:latin typeface="Roboto"/>
                <a:ea typeface="Roboto"/>
                <a:cs typeface="Roboto"/>
                <a:sym typeface="Roboto"/>
              </a:rPr>
              <a:t>.</a:t>
            </a:r>
            <a:endParaRPr sz="1200">
              <a:solidFill>
                <a:srgbClr val="CC0000"/>
              </a:solidFill>
              <a:latin typeface="Roboto"/>
              <a:ea typeface="Roboto"/>
              <a:cs typeface="Roboto"/>
              <a:sym typeface="Roboto"/>
            </a:endParaRPr>
          </a:p>
          <a:p>
            <a:pPr indent="0" lvl="0" marL="0" rtl="0" algn="ctr">
              <a:spcBef>
                <a:spcPts val="0"/>
              </a:spcBef>
              <a:spcAft>
                <a:spcPts val="0"/>
              </a:spcAft>
              <a:buNone/>
            </a:pPr>
            <a:r>
              <a:rPr lang="en" sz="1200" u="sng">
                <a:solidFill>
                  <a:schemeClr val="hlink"/>
                </a:solidFill>
                <a:latin typeface="Roboto"/>
                <a:ea typeface="Roboto"/>
                <a:cs typeface="Roboto"/>
                <a:sym typeface="Roboto"/>
                <a:hlinkClick r:id="rId5"/>
              </a:rPr>
              <a:t>http://example.com/home.php/logo.png</a:t>
            </a:r>
            <a:r>
              <a:rPr lang="en" sz="1200">
                <a:latin typeface="Roboto"/>
                <a:ea typeface="Roboto"/>
                <a:cs typeface="Roboto"/>
                <a:sym typeface="Roboto"/>
              </a:rPr>
              <a:t> returns the content of </a:t>
            </a:r>
            <a:r>
              <a:rPr lang="en" sz="1200" u="sng">
                <a:solidFill>
                  <a:schemeClr val="accent5"/>
                </a:solidFill>
                <a:latin typeface="Roboto"/>
                <a:ea typeface="Roboto"/>
                <a:cs typeface="Roboto"/>
                <a:sym typeface="Roboto"/>
                <a:hlinkClick r:id="rId6"/>
              </a:rPr>
              <a:t>http://example.com/home.php/logo.png</a:t>
            </a:r>
            <a:r>
              <a:rPr lang="en" sz="1200">
                <a:solidFill>
                  <a:schemeClr val="dk1"/>
                </a:solidFill>
                <a:latin typeface="Roboto"/>
                <a:ea typeface="Roboto"/>
                <a:cs typeface="Roboto"/>
                <a:sym typeface="Roboto"/>
              </a:rPr>
              <a:t> </a:t>
            </a:r>
            <a:r>
              <a:rPr lang="en" sz="1200">
                <a:latin typeface="Roboto"/>
                <a:ea typeface="Roboto"/>
                <a:cs typeface="Roboto"/>
                <a:sym typeface="Roboto"/>
              </a:rPr>
              <a:t> and is being cached on the proxy server.</a:t>
            </a:r>
            <a:endParaRPr sz="1200">
              <a:latin typeface="Roboto"/>
              <a:ea typeface="Roboto"/>
              <a:cs typeface="Roboto"/>
              <a:sym typeface="Roboto"/>
            </a:endParaRPr>
          </a:p>
        </p:txBody>
      </p:sp>
      <p:sp>
        <p:nvSpPr>
          <p:cNvPr id="1242" name="Google Shape;1242;p67"/>
          <p:cNvSpPr txBox="1"/>
          <p:nvPr/>
        </p:nvSpPr>
        <p:spPr>
          <a:xfrm>
            <a:off x="1091825" y="3098363"/>
            <a:ext cx="32505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latin typeface="Roboto"/>
                <a:ea typeface="Roboto"/>
                <a:cs typeface="Roboto"/>
                <a:sym typeface="Roboto"/>
              </a:rPr>
              <a:t>3</a:t>
            </a:r>
            <a:r>
              <a:rPr lang="en" sz="1200">
                <a:solidFill>
                  <a:srgbClr val="CC0000"/>
                </a:solidFill>
                <a:latin typeface="Roboto"/>
                <a:ea typeface="Roboto"/>
                <a:cs typeface="Roboto"/>
                <a:sym typeface="Roboto"/>
              </a:rPr>
              <a:t>.</a:t>
            </a:r>
            <a:r>
              <a:rPr lang="en" sz="1200">
                <a:latin typeface="Roboto"/>
                <a:ea typeface="Roboto"/>
                <a:cs typeface="Roboto"/>
                <a:sym typeface="Roboto"/>
              </a:rPr>
              <a:t> Attacker browes to tohttp://example.com/home.php/logo.png</a:t>
            </a:r>
            <a:endParaRPr sz="1200">
              <a:latin typeface="Roboto"/>
              <a:ea typeface="Roboto"/>
              <a:cs typeface="Roboto"/>
              <a:sym typeface="Roboto"/>
            </a:endParaRPr>
          </a:p>
        </p:txBody>
      </p:sp>
      <p:sp>
        <p:nvSpPr>
          <p:cNvPr id="1243" name="Google Shape;1243;p67"/>
          <p:cNvSpPr txBox="1"/>
          <p:nvPr/>
        </p:nvSpPr>
        <p:spPr>
          <a:xfrm>
            <a:off x="1317350" y="4066913"/>
            <a:ext cx="32505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CC0000"/>
                </a:solidFill>
                <a:latin typeface="Roboto"/>
                <a:ea typeface="Roboto"/>
                <a:cs typeface="Roboto"/>
                <a:sym typeface="Roboto"/>
              </a:rPr>
              <a:t>4</a:t>
            </a:r>
            <a:r>
              <a:rPr lang="en" sz="1200">
                <a:solidFill>
                  <a:srgbClr val="CC0000"/>
                </a:solidFill>
                <a:latin typeface="Roboto"/>
                <a:ea typeface="Roboto"/>
                <a:cs typeface="Roboto"/>
                <a:sym typeface="Roboto"/>
              </a:rPr>
              <a:t>.</a:t>
            </a:r>
            <a:r>
              <a:rPr lang="en" sz="1200">
                <a:latin typeface="Roboto"/>
                <a:ea typeface="Roboto"/>
                <a:cs typeface="Roboto"/>
                <a:sym typeface="Roboto"/>
              </a:rPr>
              <a:t> The user’s home.php page returns from the proxy server.</a:t>
            </a:r>
            <a:endParaRPr sz="1200">
              <a:latin typeface="Roboto"/>
              <a:ea typeface="Roboto"/>
              <a:cs typeface="Roboto"/>
              <a:sym typeface="Roboto"/>
            </a:endParaRPr>
          </a:p>
        </p:txBody>
      </p:sp>
      <p:sp>
        <p:nvSpPr>
          <p:cNvPr id="1244" name="Google Shape;1244;p67"/>
          <p:cNvSpPr txBox="1"/>
          <p:nvPr/>
        </p:nvSpPr>
        <p:spPr>
          <a:xfrm>
            <a:off x="382775" y="695875"/>
            <a:ext cx="85287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In the next activity, we’ll look at web cache poisoning.</a:t>
            </a:r>
            <a:endParaRPr b="1" sz="18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250" name="Google Shape;1250;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1" name="Google Shape;1251;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Web Cache Poisoning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research an important attack called </a:t>
            </a:r>
            <a:r>
              <a:rPr lang="en" sz="1800"/>
              <a:t>Web Cache Poisoning. </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Google Shape;125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7" name="Google Shape;1257;p69"/>
          <p:cNvSpPr txBox="1"/>
          <p:nvPr/>
        </p:nvSpPr>
        <p:spPr>
          <a:xfrm>
            <a:off x="2526625" y="3545025"/>
            <a:ext cx="4086300" cy="6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Web Cache Poisoning </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7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Cookies and Sessions</a:t>
            </a:r>
            <a:endParaRPr/>
          </a:p>
        </p:txBody>
      </p:sp>
      <p:sp>
        <p:nvSpPr>
          <p:cNvPr id="1263" name="Google Shape;126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HTTP Request</a:t>
            </a:r>
            <a:endParaRPr/>
          </a:p>
        </p:txBody>
      </p:sp>
      <p:sp>
        <p:nvSpPr>
          <p:cNvPr id="1269" name="Google Shape;1269;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HTTP requests don’t contain information about the application you’re using. </a:t>
            </a:r>
            <a:endParaRPr/>
          </a:p>
        </p:txBody>
      </p:sp>
      <p:sp>
        <p:nvSpPr>
          <p:cNvPr id="1270" name="Google Shape;1270;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1" name="Google Shape;1271;p7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Has</a:t>
            </a:r>
            <a:r>
              <a:rPr lang="en" sz="1800"/>
              <a:t> implications for the following functionalities: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lang="en" sz="1800">
                <a:latin typeface="Roboto Medium"/>
                <a:ea typeface="Roboto Medium"/>
                <a:cs typeface="Roboto Medium"/>
                <a:sym typeface="Roboto Medium"/>
              </a:rPr>
              <a:t>Authorization</a:t>
            </a:r>
            <a:r>
              <a:rPr lang="en" sz="1800"/>
              <a:t>: How do you remember if the current user is logged in?</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lang="en" sz="1800">
                <a:latin typeface="Roboto Medium"/>
                <a:ea typeface="Roboto Medium"/>
                <a:cs typeface="Roboto Medium"/>
                <a:sym typeface="Roboto Medium"/>
              </a:rPr>
              <a:t>Authentication</a:t>
            </a:r>
            <a:r>
              <a:rPr lang="en" sz="1800"/>
              <a:t>: How do you know that the current user is who they say they are?</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lang="en" sz="1800">
                <a:latin typeface="Roboto Medium"/>
                <a:ea typeface="Roboto Medium"/>
                <a:cs typeface="Roboto Medium"/>
                <a:sym typeface="Roboto Medium"/>
              </a:rPr>
              <a:t>User preferences</a:t>
            </a:r>
            <a:r>
              <a:rPr lang="en" sz="1800"/>
              <a:t>: How do you remember which time zone the user wants to use?</a:t>
            </a:r>
            <a:endParaRPr sz="1800"/>
          </a:p>
          <a:p>
            <a:pPr indent="0" lvl="0" marL="0" rtl="0" algn="l">
              <a:spcBef>
                <a:spcPts val="800"/>
              </a:spcBef>
              <a:spcAft>
                <a:spcPts val="0"/>
              </a:spcAft>
              <a:buNone/>
            </a:pPr>
            <a:r>
              <a:t/>
            </a:r>
            <a:endParaRPr sz="1800"/>
          </a:p>
          <a:p>
            <a:pPr indent="0" lvl="0" marL="457200" rtl="0" algn="l">
              <a:spcBef>
                <a:spcPts val="800"/>
              </a:spcBef>
              <a:spcAft>
                <a:spcPts val="0"/>
              </a:spcAft>
              <a:buNone/>
            </a:pPr>
            <a:r>
              <a:rPr lang="en" sz="1800"/>
              <a:t>   </a:t>
            </a:r>
            <a:r>
              <a:rPr b="1" lang="en" sz="1800"/>
              <a:t>Cookies</a:t>
            </a:r>
            <a:r>
              <a:rPr lang="en" sz="1800"/>
              <a:t> and </a:t>
            </a:r>
            <a:r>
              <a:rPr b="1" lang="en" sz="1800"/>
              <a:t>sessions</a:t>
            </a:r>
            <a:r>
              <a:rPr lang="en" sz="1800"/>
              <a:t> are two mechanisms that can”remember” this </a:t>
            </a:r>
            <a:endParaRPr sz="1800"/>
          </a:p>
          <a:p>
            <a:pPr indent="0" lvl="0" marL="457200" rtl="0" algn="l">
              <a:spcBef>
                <a:spcPts val="0"/>
              </a:spcBef>
              <a:spcAft>
                <a:spcPts val="0"/>
              </a:spcAft>
              <a:buNone/>
            </a:pPr>
            <a:r>
              <a:rPr lang="en" sz="1800"/>
              <a:t>   kind of information about a given user across requests. </a:t>
            </a:r>
            <a:endParaRPr sz="1800"/>
          </a:p>
        </p:txBody>
      </p:sp>
      <p:pic>
        <p:nvPicPr>
          <p:cNvPr id="1272" name="Google Shape;1272;p71"/>
          <p:cNvPicPr preferRelativeResize="0"/>
          <p:nvPr/>
        </p:nvPicPr>
        <p:blipFill>
          <a:blip r:embed="rId3">
            <a:alphaModFix/>
          </a:blip>
          <a:stretch>
            <a:fillRect/>
          </a:stretch>
        </p:blipFill>
        <p:spPr>
          <a:xfrm>
            <a:off x="259975" y="3965425"/>
            <a:ext cx="812124" cy="812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031" name="Google Shape;1031;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032" name="Google Shape;1032;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3" name="Google Shape;1033;p54"/>
          <p:cNvSpPr txBox="1"/>
          <p:nvPr>
            <p:ph idx="3" type="body"/>
          </p:nvPr>
        </p:nvSpPr>
        <p:spPr>
          <a:xfrm>
            <a:off x="175" y="1284250"/>
            <a:ext cx="9436800" cy="3622200"/>
          </a:xfrm>
          <a:prstGeom prst="rect">
            <a:avLst/>
          </a:prstGeom>
          <a:ln>
            <a:noFill/>
          </a:ln>
        </p:spPr>
        <p:txBody>
          <a:bodyPr anchorCtr="0" anchor="t" bIns="914400" lIns="457200" spcFirstLastPara="1" rIns="457200" wrap="square" tIns="0">
            <a:noAutofit/>
          </a:bodyPr>
          <a:lstStyle/>
          <a:p>
            <a:pPr indent="-330200" lvl="0" marL="457200" rtl="0" algn="l">
              <a:lnSpc>
                <a:spcPct val="150000"/>
              </a:lnSpc>
              <a:spcBef>
                <a:spcPts val="0"/>
              </a:spcBef>
              <a:spcAft>
                <a:spcPts val="0"/>
              </a:spcAft>
              <a:buClr>
                <a:srgbClr val="24292E"/>
              </a:buClr>
              <a:buSzPts val="1600"/>
              <a:buChar char="●"/>
            </a:pPr>
            <a:r>
              <a:rPr lang="en" sz="1600">
                <a:solidFill>
                  <a:srgbClr val="24292E"/>
                </a:solidFill>
              </a:rPr>
              <a:t>Define caching and distinguish between private and public caches. </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Explain the process behind web cache poisoning</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Explain how cookies and sessions provide ways for servers to remember specific </a:t>
            </a:r>
            <a:r>
              <a:rPr lang="en" sz="1600">
                <a:solidFill>
                  <a:srgbClr val="24292E"/>
                </a:solidFill>
              </a:rPr>
              <a:t>information</a:t>
            </a:r>
            <a:r>
              <a:rPr lang="en" sz="1600">
                <a:solidFill>
                  <a:srgbClr val="24292E"/>
                </a:solidFill>
              </a:rPr>
              <a:t> about the </a:t>
            </a:r>
            <a:r>
              <a:rPr lang="en" sz="1600">
                <a:solidFill>
                  <a:srgbClr val="24292E"/>
                </a:solidFill>
              </a:rPr>
              <a:t>client.</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Describe two common session attacks: Impersonation and forgery.</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Distinguish between client-side and server-side validation. </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Explain how session hijacking is an impersonation attack on server sessions. </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Discuss why servers often store sensitive, larger, and long-term data in sessions instead of cookies. </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Inspect weak session IDs generated by a live web app. </a:t>
            </a:r>
            <a:endParaRPr sz="1600">
              <a:solidFill>
                <a:srgbClr val="24292E"/>
              </a:solidFill>
            </a:endParaRPr>
          </a:p>
          <a:p>
            <a:pPr indent="0" lvl="0" marL="0" rtl="0" algn="l">
              <a:spcBef>
                <a:spcPts val="500"/>
              </a:spcBef>
              <a:spcAft>
                <a:spcPts val="800"/>
              </a:spcAft>
              <a:buNone/>
            </a:pPr>
            <a:r>
              <a:t/>
            </a:r>
            <a:endParaRPr/>
          </a:p>
        </p:txBody>
      </p:sp>
      <p:sp>
        <p:nvSpPr>
          <p:cNvPr id="1034" name="Google Shape;1034;p54"/>
          <p:cNvSpPr/>
          <p:nvPr/>
        </p:nvSpPr>
        <p:spPr>
          <a:xfrm>
            <a:off x="513375" y="128424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513375" y="172339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513375" y="2086936"/>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p:nvPr/>
        </p:nvSpPr>
        <p:spPr>
          <a:xfrm>
            <a:off x="513375" y="245044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4"/>
          <p:cNvSpPr/>
          <p:nvPr/>
        </p:nvSpPr>
        <p:spPr>
          <a:xfrm>
            <a:off x="513375" y="2813973"/>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a:off x="513375" y="310044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4"/>
          <p:cNvSpPr/>
          <p:nvPr/>
        </p:nvSpPr>
        <p:spPr>
          <a:xfrm>
            <a:off x="513375" y="3435086"/>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a:off x="513375" y="3865323"/>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p:nvPr/>
        </p:nvSpPr>
        <p:spPr>
          <a:xfrm>
            <a:off x="513375" y="4594011"/>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Cookies</a:t>
            </a:r>
            <a:endParaRPr/>
          </a:p>
        </p:txBody>
      </p:sp>
      <p:sp>
        <p:nvSpPr>
          <p:cNvPr id="1278" name="Google Shape;1278;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Cookies are pieces of key/value data that client can send to servers to provide information about the identity of the user who sent it.  </a:t>
            </a:r>
            <a:endParaRPr/>
          </a:p>
        </p:txBody>
      </p:sp>
      <p:sp>
        <p:nvSpPr>
          <p:cNvPr id="1279" name="Google Shape;1279;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0" name="Google Shape;1280;p72"/>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 client sends a request to a </a:t>
            </a:r>
            <a:r>
              <a:rPr lang="en" sz="1800"/>
              <a:t>server</a:t>
            </a:r>
            <a:r>
              <a:rPr lang="en" sz="1800"/>
              <a:t>. </a:t>
            </a:r>
            <a:endParaRPr sz="1800"/>
          </a:p>
        </p:txBody>
      </p:sp>
      <p:sp>
        <p:nvSpPr>
          <p:cNvPr id="1281" name="Google Shape;1281;p72"/>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 </a:t>
            </a:r>
            <a:r>
              <a:rPr i="1" lang="en" sz="1800"/>
              <a:t>server </a:t>
            </a:r>
            <a:r>
              <a:rPr lang="en" sz="1800"/>
              <a:t>responds with the requested data, a a cookie with the Set-Cookie header. </a:t>
            </a:r>
            <a:endParaRPr sz="1800"/>
          </a:p>
        </p:txBody>
      </p:sp>
      <p:sp>
        <p:nvSpPr>
          <p:cNvPr id="1282" name="Google Shape;1282;p72"/>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 client then stores these cookies as strings in a local database. </a:t>
            </a:r>
            <a:endParaRPr sz="1800"/>
          </a:p>
        </p:txBody>
      </p:sp>
      <p:sp>
        <p:nvSpPr>
          <p:cNvPr id="1283" name="Google Shape;1283;p72"/>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When the client sends a request to that server later, it sends the cookies as well.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Cookies for Authentication</a:t>
            </a:r>
            <a:endParaRPr/>
          </a:p>
        </p:txBody>
      </p:sp>
      <p:sp>
        <p:nvSpPr>
          <p:cNvPr id="1289" name="Google Shape;1289;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server needs to remember that the user is logged in, and should not redirect their request for, e.g. </a:t>
            </a:r>
            <a:r>
              <a:rPr lang="en" u="sng">
                <a:solidFill>
                  <a:schemeClr val="hlink"/>
                </a:solidFill>
                <a:hlinkClick r:id="rId3"/>
              </a:rPr>
              <a:t>https://private.site/personal</a:t>
            </a:r>
            <a:r>
              <a:rPr lang="en"/>
              <a:t> to </a:t>
            </a:r>
            <a:r>
              <a:rPr lang="en" u="sng">
                <a:solidFill>
                  <a:schemeClr val="hlink"/>
                </a:solidFill>
                <a:hlinkClick r:id="rId4"/>
              </a:rPr>
              <a:t>https://private.site/login</a:t>
            </a:r>
            <a:r>
              <a:rPr lang="en"/>
              <a:t>. </a:t>
            </a:r>
            <a:endParaRPr/>
          </a:p>
        </p:txBody>
      </p:sp>
      <p:sp>
        <p:nvSpPr>
          <p:cNvPr id="1290" name="Google Shape;1290;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1" name="Google Shape;1291;p73"/>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rgbClr val="24292E"/>
                </a:solidFill>
                <a:latin typeface="Arial"/>
                <a:ea typeface="Arial"/>
                <a:cs typeface="Arial"/>
                <a:sym typeface="Arial"/>
              </a:rPr>
              <a:t>The user logs in via an HTTP POST request to, e.g., </a:t>
            </a:r>
            <a:r>
              <a:rPr lang="en">
                <a:solidFill>
                  <a:srgbClr val="24292E"/>
                </a:solidFill>
                <a:latin typeface="Roboto Mono Medium"/>
                <a:ea typeface="Roboto Mono Medium"/>
                <a:cs typeface="Roboto Mono Medium"/>
                <a:sym typeface="Roboto Mono Medium"/>
              </a:rPr>
              <a:t>https://private.site/login</a:t>
            </a:r>
            <a:endParaRPr>
              <a:latin typeface="Roboto Mono Medium"/>
              <a:ea typeface="Roboto Mono Medium"/>
              <a:cs typeface="Roboto Mono Medium"/>
              <a:sym typeface="Roboto Mono Medium"/>
            </a:endParaRPr>
          </a:p>
        </p:txBody>
      </p:sp>
      <p:sp>
        <p:nvSpPr>
          <p:cNvPr id="1292" name="Google Shape;1292;p73"/>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rPr lang="en">
                <a:solidFill>
                  <a:srgbClr val="24292E"/>
                </a:solidFill>
                <a:latin typeface="Arial"/>
                <a:ea typeface="Arial"/>
                <a:cs typeface="Arial"/>
                <a:sym typeface="Arial"/>
              </a:rPr>
              <a:t>The server authenticates the user, and sends an HTTP response with the protected data at </a:t>
            </a:r>
            <a:r>
              <a:rPr lang="en">
                <a:solidFill>
                  <a:srgbClr val="24292E"/>
                </a:solidFill>
                <a:latin typeface="Roboto Mono Medium"/>
                <a:ea typeface="Roboto Mono Medium"/>
                <a:cs typeface="Roboto Mono Medium"/>
                <a:sym typeface="Roboto Mono Medium"/>
              </a:rPr>
              <a:t>https://private.site/personal</a:t>
            </a:r>
            <a:endParaRPr>
              <a:latin typeface="Roboto Mono Medium"/>
              <a:ea typeface="Roboto Mono Medium"/>
              <a:cs typeface="Roboto Mono Medium"/>
              <a:sym typeface="Roboto Mono Medium"/>
            </a:endParaRPr>
          </a:p>
        </p:txBody>
      </p:sp>
      <p:sp>
        <p:nvSpPr>
          <p:cNvPr id="1293" name="Google Shape;1293;p73"/>
          <p:cNvSpPr txBox="1"/>
          <p:nvPr>
            <p:ph idx="5" type="subTitle"/>
          </p:nvPr>
        </p:nvSpPr>
        <p:spPr>
          <a:xfrm>
            <a:off x="0" y="2698850"/>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rPr lang="en">
                <a:solidFill>
                  <a:srgbClr val="24292E"/>
                </a:solidFill>
                <a:latin typeface="Arial"/>
                <a:ea typeface="Arial"/>
                <a:cs typeface="Arial"/>
                <a:sym typeface="Arial"/>
              </a:rPr>
              <a:t>In the response, it sets a header, which might look like: </a:t>
            </a:r>
            <a:r>
              <a:rPr lang="en">
                <a:solidFill>
                  <a:srgbClr val="24292E"/>
                </a:solidFill>
                <a:latin typeface="Roboto Mono Medium"/>
                <a:ea typeface="Roboto Mono Medium"/>
                <a:cs typeface="Roboto Mono Medium"/>
                <a:sym typeface="Roboto Mono Medium"/>
              </a:rPr>
              <a:t>Set-Cookie: authenticated=true</a:t>
            </a:r>
            <a:endParaRPr>
              <a:latin typeface="Roboto Mono Medium"/>
              <a:ea typeface="Roboto Mono Medium"/>
              <a:cs typeface="Roboto Mono Medium"/>
              <a:sym typeface="Roboto Mono Medium"/>
            </a:endParaRPr>
          </a:p>
        </p:txBody>
      </p:sp>
      <p:sp>
        <p:nvSpPr>
          <p:cNvPr id="1294" name="Google Shape;1294;p73"/>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rPr lang="en">
                <a:solidFill>
                  <a:srgbClr val="24292E"/>
                </a:solidFill>
                <a:latin typeface="Arial"/>
                <a:ea typeface="Arial"/>
                <a:cs typeface="Arial"/>
                <a:sym typeface="Arial"/>
              </a:rPr>
              <a:t>When the browser makes subsequence requests to </a:t>
            </a:r>
            <a:r>
              <a:rPr lang="en">
                <a:solidFill>
                  <a:srgbClr val="24292E"/>
                </a:solidFill>
                <a:latin typeface="Roboto Mono Medium"/>
                <a:ea typeface="Roboto Mono Medium"/>
                <a:cs typeface="Roboto Mono Medium"/>
                <a:sym typeface="Roboto Mono Medium"/>
              </a:rPr>
              <a:t>https://private.site</a:t>
            </a:r>
            <a:r>
              <a:rPr lang="en">
                <a:solidFill>
                  <a:srgbClr val="24292E"/>
                </a:solidFill>
                <a:latin typeface="Arial"/>
                <a:ea typeface="Arial"/>
                <a:cs typeface="Arial"/>
                <a:sym typeface="Arial"/>
              </a:rPr>
              <a:t>, it will </a:t>
            </a:r>
            <a:r>
              <a:rPr i="1" lang="en">
                <a:solidFill>
                  <a:srgbClr val="24292E"/>
                </a:solidFill>
                <a:latin typeface="Arial"/>
                <a:ea typeface="Arial"/>
                <a:cs typeface="Arial"/>
                <a:sym typeface="Arial"/>
              </a:rPr>
              <a:t>always</a:t>
            </a:r>
            <a:r>
              <a:rPr lang="en">
                <a:solidFill>
                  <a:srgbClr val="24292E"/>
                </a:solidFill>
                <a:latin typeface="Arial"/>
                <a:ea typeface="Arial"/>
                <a:cs typeface="Arial"/>
                <a:sym typeface="Arial"/>
              </a:rPr>
              <a:t> send the </a:t>
            </a:r>
            <a:r>
              <a:rPr lang="en">
                <a:solidFill>
                  <a:srgbClr val="24292E"/>
                </a:solidFill>
                <a:latin typeface="Roboto Mono Medium"/>
                <a:ea typeface="Roboto Mono Medium"/>
                <a:cs typeface="Roboto Mono Medium"/>
                <a:sym typeface="Roboto Mono Medium"/>
              </a:rPr>
              <a:t>authenticated</a:t>
            </a:r>
            <a:r>
              <a:rPr lang="en">
                <a:solidFill>
                  <a:srgbClr val="24292E"/>
                </a:solidFill>
                <a:latin typeface="Arial"/>
                <a:ea typeface="Arial"/>
                <a:cs typeface="Arial"/>
                <a:sym typeface="Arial"/>
              </a:rPr>
              <a:t> cookie in its HTTP request.</a:t>
            </a:r>
            <a:endParaRPr/>
          </a:p>
        </p:txBody>
      </p:sp>
      <p:sp>
        <p:nvSpPr>
          <p:cNvPr id="1295" name="Google Shape;1295;p73"/>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lnSpc>
                <a:spcPct val="115000"/>
              </a:lnSpc>
              <a:spcBef>
                <a:spcPts val="600"/>
              </a:spcBef>
              <a:spcAft>
                <a:spcPts val="1200"/>
              </a:spcAft>
              <a:buNone/>
            </a:pPr>
            <a:r>
              <a:rPr lang="en">
                <a:solidFill>
                  <a:srgbClr val="24292E"/>
                </a:solidFill>
              </a:rPr>
              <a:t>This way, the server can check the value of </a:t>
            </a:r>
            <a:r>
              <a:rPr lang="en">
                <a:solidFill>
                  <a:srgbClr val="24292E"/>
                </a:solidFill>
                <a:latin typeface="Roboto Mono Medium"/>
                <a:ea typeface="Roboto Mono Medium"/>
                <a:cs typeface="Roboto Mono Medium"/>
                <a:sym typeface="Roboto Mono Medium"/>
              </a:rPr>
              <a:t>authenticated</a:t>
            </a:r>
            <a:r>
              <a:rPr lang="en">
                <a:solidFill>
                  <a:srgbClr val="24292E"/>
                </a:solidFill>
              </a:rPr>
              <a:t> to verify that requests for private resources come from legitimate users.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
        <p:nvSpPr>
          <p:cNvPr id="1300" name="Google Shape;1300;p74"/>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session is data used by a server to remember details about a user. </a:t>
            </a:r>
            <a:endParaRPr/>
          </a:p>
        </p:txBody>
      </p:sp>
      <p:sp>
        <p:nvSpPr>
          <p:cNvPr id="1301" name="Google Shape;1301;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75"/>
          <p:cNvSpPr txBox="1"/>
          <p:nvPr>
            <p:ph idx="1" type="subTitle"/>
          </p:nvPr>
        </p:nvSpPr>
        <p:spPr>
          <a:xfrm>
            <a:off x="0" y="675975"/>
            <a:ext cx="7335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t>When a server creates a session, it gives that session an ID. It then sends that ID to the client in a cookie</a:t>
            </a:r>
            <a:endParaRPr sz="1400"/>
          </a:p>
        </p:txBody>
      </p:sp>
      <p:sp>
        <p:nvSpPr>
          <p:cNvPr id="1307" name="Google Shape;1307;p75"/>
          <p:cNvSpPr txBox="1"/>
          <p:nvPr>
            <p:ph idx="2" type="body"/>
          </p:nvPr>
        </p:nvSpPr>
        <p:spPr>
          <a:xfrm>
            <a:off x="299125" y="1539375"/>
            <a:ext cx="6076500" cy="2563500"/>
          </a:xfrm>
          <a:prstGeom prst="rect">
            <a:avLst/>
          </a:prstGeom>
          <a:solidFill>
            <a:srgbClr val="000000"/>
          </a:solidFill>
          <a:ln cap="flat" cmpd="sng" w="28575">
            <a:solidFill>
              <a:srgbClr val="00FF00"/>
            </a:solidFill>
            <a:prstDash val="solid"/>
            <a:round/>
            <a:headEnd len="sm" w="sm" type="none"/>
            <a:tailEnd len="sm" w="sm" type="none"/>
          </a:ln>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t/>
            </a:r>
            <a:endParaRPr b="1" sz="1800">
              <a:solidFill>
                <a:srgbClr val="FFFFFF"/>
              </a:solidFill>
            </a:endParaRPr>
          </a:p>
          <a:p>
            <a:pPr indent="0" lvl="0" marL="0" rtl="0" algn="l">
              <a:lnSpc>
                <a:spcPct val="115000"/>
              </a:lnSpc>
              <a:spcBef>
                <a:spcPts val="0"/>
              </a:spcBef>
              <a:spcAft>
                <a:spcPts val="0"/>
              </a:spcAft>
              <a:buNone/>
            </a:pPr>
            <a:r>
              <a:rPr b="1" lang="en" sz="1800">
                <a:solidFill>
                  <a:srgbClr val="FFFFFF"/>
                </a:solidFill>
              </a:rPr>
              <a:t>Server Sends</a:t>
            </a:r>
            <a:endParaRPr b="1" sz="1800">
              <a:solidFill>
                <a:srgbClr val="FFFFFF"/>
              </a:solidFill>
            </a:endParaRPr>
          </a:p>
          <a:p>
            <a:pPr indent="0" lvl="0" marL="0" rtl="0" algn="l">
              <a:lnSpc>
                <a:spcPct val="115000"/>
              </a:lnSpc>
              <a:spcBef>
                <a:spcPts val="0"/>
              </a:spcBef>
              <a:spcAft>
                <a:spcPts val="0"/>
              </a:spcAft>
              <a:buNone/>
            </a:pPr>
            <a:r>
              <a:rPr lang="en" sz="1800">
                <a:solidFill>
                  <a:srgbClr val="FFFFFF"/>
                </a:solidFill>
                <a:latin typeface="Roboto Mono"/>
                <a:ea typeface="Roboto Mono"/>
                <a:cs typeface="Roboto Mono"/>
                <a:sym typeface="Roboto Mono"/>
              </a:rPr>
              <a:t>Set-Cookie: </a:t>
            </a:r>
            <a:r>
              <a:rPr b="1" lang="en" sz="1800">
                <a:solidFill>
                  <a:srgbClr val="FFFFFF"/>
                </a:solidFill>
                <a:latin typeface="Roboto Mono"/>
                <a:ea typeface="Roboto Mono"/>
                <a:cs typeface="Roboto Mono"/>
                <a:sym typeface="Roboto Mono"/>
              </a:rPr>
              <a:t>PHPSESSID=100</a:t>
            </a:r>
            <a:endParaRPr b="1"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800">
                <a:solidFill>
                  <a:srgbClr val="FFFFFF"/>
                </a:solidFill>
                <a:latin typeface="Roboto Mono"/>
                <a:ea typeface="Roboto Mono"/>
                <a:cs typeface="Roboto Mono"/>
                <a:sym typeface="Roboto Mono"/>
              </a:rPr>
              <a:t>Set-Cookie: security=high</a:t>
            </a:r>
            <a:endParaRPr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800">
              <a:solidFill>
                <a:srgbClr val="FFFFFF"/>
              </a:solidFill>
            </a:endParaRPr>
          </a:p>
          <a:p>
            <a:pPr indent="0" lvl="0" marL="0" rtl="0" algn="l">
              <a:lnSpc>
                <a:spcPct val="115000"/>
              </a:lnSpc>
              <a:spcBef>
                <a:spcPts val="0"/>
              </a:spcBef>
              <a:spcAft>
                <a:spcPts val="0"/>
              </a:spcAft>
              <a:buNone/>
            </a:pPr>
            <a:r>
              <a:rPr b="1" lang="en" sz="1800">
                <a:solidFill>
                  <a:srgbClr val="FFFFFF"/>
                </a:solidFill>
              </a:rPr>
              <a:t>Browser Stores</a:t>
            </a:r>
            <a:endParaRPr b="1" sz="1800">
              <a:solidFill>
                <a:srgbClr val="FFFFFF"/>
              </a:solidFill>
            </a:endParaRPr>
          </a:p>
          <a:p>
            <a:pPr indent="0" lvl="0" marL="0" rtl="0" algn="l">
              <a:lnSpc>
                <a:spcPct val="115000"/>
              </a:lnSpc>
              <a:spcBef>
                <a:spcPts val="0"/>
              </a:spcBef>
              <a:spcAft>
                <a:spcPts val="0"/>
              </a:spcAft>
              <a:buNone/>
            </a:pPr>
            <a:r>
              <a:rPr lang="en" sz="1800">
                <a:solidFill>
                  <a:srgbClr val="FFFFFF"/>
                </a:solidFill>
                <a:latin typeface="Roboto Mono"/>
                <a:ea typeface="Roboto Mono"/>
                <a:cs typeface="Roboto Mono"/>
                <a:sym typeface="Roboto Mono"/>
              </a:rPr>
              <a:t>“PHPSESSID=100;security=high”</a:t>
            </a:r>
            <a:endParaRPr sz="1800">
              <a:solidFill>
                <a:srgbClr val="FFFFFF"/>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800">
              <a:solidFill>
                <a:srgbClr val="00FF00"/>
              </a:solidFill>
              <a:latin typeface="Roboto Mono"/>
              <a:ea typeface="Roboto Mono"/>
              <a:cs typeface="Roboto Mono"/>
              <a:sym typeface="Roboto Mono"/>
            </a:endParaRPr>
          </a:p>
          <a:p>
            <a:pPr indent="0" lvl="0" marL="0" rtl="0" algn="l">
              <a:spcBef>
                <a:spcPts val="0"/>
              </a:spcBef>
              <a:spcAft>
                <a:spcPts val="800"/>
              </a:spcAft>
              <a:buNone/>
            </a:pPr>
            <a:r>
              <a:t/>
            </a:r>
            <a:endParaRPr sz="1800">
              <a:solidFill>
                <a:srgbClr val="00FF00"/>
              </a:solidFill>
              <a:latin typeface="Roboto Mono"/>
              <a:ea typeface="Roboto Mono"/>
              <a:cs typeface="Roboto Mono"/>
              <a:sym typeface="Roboto Mono"/>
            </a:endParaRPr>
          </a:p>
        </p:txBody>
      </p:sp>
      <p:sp>
        <p:nvSpPr>
          <p:cNvPr id="1308" name="Google Shape;1308;p75"/>
          <p:cNvSpPr txBox="1"/>
          <p:nvPr>
            <p:ph idx="3" type="subTitle"/>
          </p:nvPr>
        </p:nvSpPr>
        <p:spPr>
          <a:xfrm>
            <a:off x="7056300" y="910475"/>
            <a:ext cx="18126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t>On subsequent requests, the browser sends the cookie to the server, and the server uses the ID to look up the user’s session.</a:t>
            </a:r>
            <a:endParaRPr sz="1200"/>
          </a:p>
          <a:p>
            <a:pPr indent="0" lvl="0" marL="0" rtl="0" algn="ctr">
              <a:spcBef>
                <a:spcPts val="0"/>
              </a:spcBef>
              <a:spcAft>
                <a:spcPts val="0"/>
              </a:spcAft>
              <a:buNone/>
            </a:pPr>
            <a:r>
              <a:t/>
            </a:r>
            <a:endParaRPr sz="1200"/>
          </a:p>
        </p:txBody>
      </p:sp>
      <p:sp>
        <p:nvSpPr>
          <p:cNvPr id="1309" name="Google Shape;1309;p75"/>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Session IDs</a:t>
            </a:r>
            <a:endParaRPr/>
          </a:p>
        </p:txBody>
      </p:sp>
      <p:sp>
        <p:nvSpPr>
          <p:cNvPr id="1310" name="Google Shape;1310;p7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closer look at Session IDs</a:t>
            </a:r>
            <a:endParaRPr/>
          </a:p>
        </p:txBody>
      </p:sp>
      <p:sp>
        <p:nvSpPr>
          <p:cNvPr id="1316" name="Google Shape;1316;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Servers that use sessions must still set a cookie containing the user session ID. </a:t>
            </a:r>
            <a:endParaRPr/>
          </a:p>
        </p:txBody>
      </p:sp>
      <p:sp>
        <p:nvSpPr>
          <p:cNvPr id="1317" name="Google Shape;1317;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8" name="Google Shape;1318;p76"/>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User logs in and interacts with applications via HTTP request</a:t>
            </a:r>
            <a:endParaRPr/>
          </a:p>
        </p:txBody>
      </p:sp>
      <p:sp>
        <p:nvSpPr>
          <p:cNvPr id="1319" name="Google Shape;1319;p76"/>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Server creates a session and stores data about the user. </a:t>
            </a:r>
            <a:endParaRPr/>
          </a:p>
        </p:txBody>
      </p:sp>
      <p:sp>
        <p:nvSpPr>
          <p:cNvPr id="1320" name="Google Shape;1320;p76"/>
          <p:cNvSpPr txBox="1"/>
          <p:nvPr>
            <p:ph idx="5" type="subTitle"/>
          </p:nvPr>
        </p:nvSpPr>
        <p:spPr>
          <a:xfrm>
            <a:off x="0" y="3076275"/>
            <a:ext cx="9372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Server sends HTTP response with a </a:t>
            </a:r>
            <a:r>
              <a:rPr lang="en">
                <a:latin typeface="Roboto Mono"/>
                <a:ea typeface="Roboto Mono"/>
                <a:cs typeface="Roboto Mono"/>
                <a:sym typeface="Roboto Mono"/>
              </a:rPr>
              <a:t>Set-Cookie: sessionid=exampleBadSessionId</a:t>
            </a:r>
            <a:r>
              <a:rPr lang="en"/>
              <a:t> header.</a:t>
            </a:r>
            <a:endParaRPr/>
          </a:p>
        </p:txBody>
      </p:sp>
      <p:sp>
        <p:nvSpPr>
          <p:cNvPr id="1321" name="Google Shape;1321;p76"/>
          <p:cNvSpPr txBox="1"/>
          <p:nvPr>
            <p:ph idx="6" type="subTitle"/>
          </p:nvPr>
        </p:nvSpPr>
        <p:spPr>
          <a:xfrm>
            <a:off x="-12300" y="3918975"/>
            <a:ext cx="9372600" cy="723300"/>
          </a:xfrm>
          <a:prstGeom prst="rect">
            <a:avLst/>
          </a:prstGeom>
        </p:spPr>
        <p:txBody>
          <a:bodyPr anchorCtr="0" anchor="ctr" bIns="0" lIns="1554475" spcFirstLastPara="1" rIns="457200" wrap="square" tIns="0">
            <a:noAutofit/>
          </a:bodyPr>
          <a:lstStyle/>
          <a:p>
            <a:pPr indent="0" lvl="0" marL="0" rtl="0" algn="l">
              <a:spcBef>
                <a:spcPts val="300"/>
              </a:spcBef>
              <a:spcAft>
                <a:spcPts val="0"/>
              </a:spcAft>
              <a:buNone/>
            </a:pPr>
            <a:r>
              <a:rPr lang="en"/>
              <a:t>On subsequent requests, the client sends the cookie </a:t>
            </a:r>
            <a:r>
              <a:rPr lang="en">
                <a:latin typeface="Roboto Mono Medium"/>
                <a:ea typeface="Roboto Mono Medium"/>
                <a:cs typeface="Roboto Mono Medium"/>
                <a:sym typeface="Roboto Mono Medium"/>
              </a:rPr>
              <a:t>sessionid=exampleBadSessionId</a:t>
            </a:r>
            <a:r>
              <a:rPr lang="en"/>
              <a:t>, and the server uses the value </a:t>
            </a:r>
            <a:r>
              <a:rPr lang="en">
                <a:latin typeface="Roboto Mono Medium"/>
                <a:ea typeface="Roboto Mono Medium"/>
                <a:cs typeface="Roboto Mono Medium"/>
                <a:sym typeface="Roboto Mono Medium"/>
              </a:rPr>
              <a:t>exampleBadSessionId</a:t>
            </a:r>
            <a:r>
              <a:rPr lang="en"/>
              <a:t> to look up the user's session in its database.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Two Common Attacks</a:t>
            </a:r>
            <a:endParaRPr/>
          </a:p>
        </p:txBody>
      </p:sp>
      <p:sp>
        <p:nvSpPr>
          <p:cNvPr id="1327" name="Google Shape;1327;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Since sessions still require the use of a potentially vulnerable session ID cookie, they’re susceptible to attack.  </a:t>
            </a:r>
            <a:endParaRPr/>
          </a:p>
        </p:txBody>
      </p:sp>
      <p:sp>
        <p:nvSpPr>
          <p:cNvPr id="1328" name="Google Shape;1328;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9" name="Google Shape;1329;p77"/>
          <p:cNvSpPr txBox="1"/>
          <p:nvPr>
            <p:ph idx="3" type="body"/>
          </p:nvPr>
        </p:nvSpPr>
        <p:spPr>
          <a:xfrm>
            <a:off x="175" y="1588875"/>
            <a:ext cx="9144000" cy="3317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800"/>
              <a:t>Impersonation</a:t>
            </a:r>
            <a:r>
              <a:rPr lang="en" sz="1800"/>
              <a:t>: Stealing and sending a user’s cookies and/or session ID, so the web application thinks you’re someone else.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b="1" lang="en" sz="1800"/>
              <a:t>Forgery</a:t>
            </a:r>
            <a:r>
              <a:rPr lang="en" sz="1800"/>
              <a:t>: Creating fake cookies and / or session IDs that </a:t>
            </a:r>
            <a:endParaRPr sz="1800"/>
          </a:p>
          <a:p>
            <a:pPr indent="0" lvl="0" marL="0" rtl="0" algn="l">
              <a:spcBef>
                <a:spcPts val="800"/>
              </a:spcBef>
              <a:spcAft>
                <a:spcPts val="0"/>
              </a:spcAft>
              <a:buNone/>
            </a:pPr>
            <a:r>
              <a:rPr lang="en" sz="1800"/>
              <a:t>the application understands and interprets “correctly”, </a:t>
            </a:r>
            <a:endParaRPr sz="1800"/>
          </a:p>
          <a:p>
            <a:pPr indent="0" lvl="0" marL="0" rtl="0" algn="l">
              <a:spcBef>
                <a:spcPts val="800"/>
              </a:spcBef>
              <a:spcAft>
                <a:spcPts val="800"/>
              </a:spcAft>
              <a:buNone/>
            </a:pPr>
            <a:r>
              <a:rPr lang="en" sz="1800"/>
              <a:t>but which lead to unintended behavior. </a:t>
            </a:r>
            <a:endParaRPr sz="1800"/>
          </a:p>
        </p:txBody>
      </p:sp>
      <p:pic>
        <p:nvPicPr>
          <p:cNvPr id="1330" name="Google Shape;1330;p77"/>
          <p:cNvPicPr preferRelativeResize="0"/>
          <p:nvPr/>
        </p:nvPicPr>
        <p:blipFill>
          <a:blip r:embed="rId3">
            <a:alphaModFix/>
          </a:blip>
          <a:stretch>
            <a:fillRect/>
          </a:stretch>
        </p:blipFill>
        <p:spPr>
          <a:xfrm>
            <a:off x="6114775" y="2152875"/>
            <a:ext cx="2733350" cy="2673199"/>
          </a:xfrm>
          <a:prstGeom prst="rect">
            <a:avLst/>
          </a:prstGeom>
          <a:noFill/>
          <a:ln>
            <a:noFill/>
          </a:ln>
        </p:spPr>
      </p:pic>
      <p:pic>
        <p:nvPicPr>
          <p:cNvPr id="1331" name="Google Shape;1331;p77"/>
          <p:cNvPicPr preferRelativeResize="0"/>
          <p:nvPr/>
        </p:nvPicPr>
        <p:blipFill>
          <a:blip r:embed="rId4">
            <a:alphaModFix/>
          </a:blip>
          <a:stretch>
            <a:fillRect/>
          </a:stretch>
        </p:blipFill>
        <p:spPr>
          <a:xfrm>
            <a:off x="5917525" y="2496625"/>
            <a:ext cx="2930600" cy="2930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7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Tampering Cookies</a:t>
            </a:r>
            <a:endParaRPr/>
          </a:p>
        </p:txBody>
      </p:sp>
      <p:sp>
        <p:nvSpPr>
          <p:cNvPr id="1337" name="Google Shape;1337;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1" name="Shape 1341"/>
        <p:cNvGrpSpPr/>
        <p:nvPr/>
      </p:nvGrpSpPr>
      <p:grpSpPr>
        <a:xfrm>
          <a:off x="0" y="0"/>
          <a:ext cx="0" cy="0"/>
          <a:chOff x="0" y="0"/>
          <a:chExt cx="0" cy="0"/>
        </a:xfrm>
      </p:grpSpPr>
      <p:sp>
        <p:nvSpPr>
          <p:cNvPr id="1342" name="Google Shape;1342;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3" name="Google Shape;1343;p7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Gruyere Demo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sp>
        <p:nvSpPr>
          <p:cNvPr id="1348" name="Google Shape;1348;p8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1349" name="Google Shape;1349;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0" name="Google Shape;1350;p8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Student Activity</a:t>
            </a:r>
            <a:r>
              <a:rPr lang="en"/>
              <a:t>: Manipulating Cookies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 will use Gruyere to explore how cookies can be used for authentication and how they and be tampered with.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a:latin typeface="Roboto Medium"/>
                <a:ea typeface="Roboto Medium"/>
                <a:cs typeface="Roboto Medium"/>
                <a:sym typeface="Roboto Medium"/>
              </a:rPr>
              <a:t>Instructions sent via Slack</a:t>
            </a:r>
            <a:endParaRPr>
              <a:latin typeface="Roboto Medium"/>
              <a:ea typeface="Roboto Medium"/>
              <a:cs typeface="Roboto Medium"/>
              <a:sym typeface="Roboto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6" name="Google Shape;1356;p81"/>
          <p:cNvSpPr txBox="1"/>
          <p:nvPr/>
        </p:nvSpPr>
        <p:spPr>
          <a:xfrm>
            <a:off x="2526625" y="3545025"/>
            <a:ext cx="4086300" cy="6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Manipulating Cookies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5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Cache</a:t>
            </a:r>
            <a:endParaRPr/>
          </a:p>
        </p:txBody>
      </p:sp>
      <p:sp>
        <p:nvSpPr>
          <p:cNvPr id="1048" name="Google Shape;1048;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2" name="Google Shape;1362;p82"/>
          <p:cNvSpPr txBox="1"/>
          <p:nvPr>
            <p:ph type="title"/>
          </p:nvPr>
        </p:nvSpPr>
        <p:spPr>
          <a:xfrm>
            <a:off x="274350" y="16886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Comfortaa Regular"/>
                <a:ea typeface="Comfortaa Regular"/>
                <a:cs typeface="Comfortaa Regular"/>
                <a:sym typeface="Comfortaa Regular"/>
              </a:rPr>
              <a:t>Break</a:t>
            </a:r>
            <a:endParaRPr sz="6000">
              <a:latin typeface="Comfortaa Regular"/>
              <a:ea typeface="Comfortaa Regular"/>
              <a:cs typeface="Comfortaa Regular"/>
              <a:sym typeface="Comfortaa Regul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8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Validation</a:t>
            </a:r>
            <a:endParaRPr/>
          </a:p>
        </p:txBody>
      </p:sp>
      <p:sp>
        <p:nvSpPr>
          <p:cNvPr id="1368" name="Google Shape;1368;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84"/>
          <p:cNvSpPr txBox="1"/>
          <p:nvPr>
            <p:ph type="title"/>
          </p:nvPr>
        </p:nvSpPr>
        <p:spPr>
          <a:xfrm>
            <a:off x="3134450" y="1851600"/>
            <a:ext cx="4623300" cy="14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Client-side validation </a:t>
            </a:r>
            <a:r>
              <a:rPr lang="en" sz="2400">
                <a:latin typeface="Roboto"/>
                <a:ea typeface="Roboto"/>
                <a:cs typeface="Roboto"/>
                <a:sym typeface="Roboto"/>
              </a:rPr>
              <a:t>prevents the user from sending certain data through a form</a:t>
            </a:r>
            <a:r>
              <a:rPr lang="en" sz="2400"/>
              <a:t>. </a:t>
            </a:r>
            <a:endParaRPr sz="2400"/>
          </a:p>
          <a:p>
            <a:pPr indent="0" lvl="0" marL="0" rtl="0" algn="l">
              <a:spcBef>
                <a:spcPts val="0"/>
              </a:spcBef>
              <a:spcAft>
                <a:spcPts val="0"/>
              </a:spcAft>
              <a:buNone/>
            </a:pPr>
            <a:r>
              <a:t/>
            </a:r>
            <a:endParaRPr sz="2400"/>
          </a:p>
        </p:txBody>
      </p:sp>
      <p:sp>
        <p:nvSpPr>
          <p:cNvPr id="1374" name="Google Shape;1374;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75" name="Google Shape;1375;p84"/>
          <p:cNvPicPr preferRelativeResize="0"/>
          <p:nvPr/>
        </p:nvPicPr>
        <p:blipFill>
          <a:blip r:embed="rId3">
            <a:alphaModFix/>
          </a:blip>
          <a:stretch>
            <a:fillRect/>
          </a:stretch>
        </p:blipFill>
        <p:spPr>
          <a:xfrm>
            <a:off x="2064725" y="1874751"/>
            <a:ext cx="952825" cy="13940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Google Shape;1380;p85"/>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is client-side validation important?</a:t>
            </a:r>
            <a:endParaRPr/>
          </a:p>
          <a:p>
            <a:pPr indent="0" lvl="0" marL="0" rtl="0" algn="ctr">
              <a:spcBef>
                <a:spcPts val="0"/>
              </a:spcBef>
              <a:spcAft>
                <a:spcPts val="0"/>
              </a:spcAft>
              <a:buNone/>
            </a:pPr>
            <a:r>
              <a:rPr lang="en"/>
              <a:t>Hint: </a:t>
            </a:r>
            <a:r>
              <a:rPr lang="en">
                <a:latin typeface="Roboto"/>
                <a:ea typeface="Roboto"/>
                <a:cs typeface="Roboto"/>
                <a:sym typeface="Roboto"/>
              </a:rPr>
              <a:t>It’s not </a:t>
            </a:r>
            <a:r>
              <a:rPr i="1" lang="en">
                <a:latin typeface="Roboto"/>
                <a:ea typeface="Roboto"/>
                <a:cs typeface="Roboto"/>
                <a:sym typeface="Roboto"/>
              </a:rPr>
              <a:t>all </a:t>
            </a:r>
            <a:r>
              <a:rPr lang="en">
                <a:latin typeface="Roboto"/>
                <a:ea typeface="Roboto"/>
                <a:cs typeface="Roboto"/>
                <a:sym typeface="Roboto"/>
              </a:rPr>
              <a:t>about security?</a:t>
            </a:r>
            <a:endParaRPr>
              <a:latin typeface="Roboto"/>
              <a:ea typeface="Roboto"/>
              <a:cs typeface="Roboto"/>
              <a:sym typeface="Roboto"/>
            </a:endParaRPr>
          </a:p>
        </p:txBody>
      </p:sp>
      <p:sp>
        <p:nvSpPr>
          <p:cNvPr id="1381" name="Google Shape;1381;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8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Session Hijacking</a:t>
            </a:r>
            <a:endParaRPr/>
          </a:p>
        </p:txBody>
      </p:sp>
      <p:sp>
        <p:nvSpPr>
          <p:cNvPr id="1387" name="Google Shape;1387;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Anatomy of a Session Attack</a:t>
            </a:r>
            <a:endParaRPr/>
          </a:p>
        </p:txBody>
      </p:sp>
      <p:sp>
        <p:nvSpPr>
          <p:cNvPr id="1393" name="Google Shape;1393;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Servers will process any request with a correct session cookie, even if it comes from an attacker.</a:t>
            </a:r>
            <a:endParaRPr/>
          </a:p>
        </p:txBody>
      </p:sp>
      <p:sp>
        <p:nvSpPr>
          <p:cNvPr id="1394" name="Google Shape;1394;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5" name="Google Shape;1395;p87"/>
          <p:cNvSpPr txBox="1"/>
          <p:nvPr>
            <p:ph idx="3" type="body"/>
          </p:nvPr>
        </p:nvSpPr>
        <p:spPr>
          <a:xfrm>
            <a:off x="175" y="1566475"/>
            <a:ext cx="9144000" cy="33399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SzPts val="1800"/>
              <a:buAutoNum type="arabicPeriod"/>
            </a:pPr>
            <a:r>
              <a:rPr lang="en" sz="1800"/>
              <a:t>A legitimate user, Jane, log into a baking application and receives a cookie like: </a:t>
            </a:r>
            <a:r>
              <a:rPr lang="en" sz="1800">
                <a:latin typeface="Roboto Mono"/>
                <a:ea typeface="Roboto Mono"/>
                <a:cs typeface="Roboto Mono"/>
                <a:sym typeface="Roboto Mono"/>
              </a:rPr>
              <a:t>SESSID=100</a:t>
            </a:r>
            <a:endParaRPr sz="1800">
              <a:latin typeface="Roboto Mono"/>
              <a:ea typeface="Roboto Mono"/>
              <a:cs typeface="Roboto Mono"/>
              <a:sym typeface="Roboto Mono"/>
            </a:endParaRPr>
          </a:p>
          <a:p>
            <a:pPr indent="0" lvl="0" marL="457200" rtl="0" algn="l">
              <a:spcBef>
                <a:spcPts val="800"/>
              </a:spcBef>
              <a:spcAft>
                <a:spcPts val="0"/>
              </a:spcAft>
              <a:buNone/>
            </a:pPr>
            <a:r>
              <a:t/>
            </a:r>
            <a:endParaRPr sz="1800"/>
          </a:p>
          <a:p>
            <a:pPr indent="-342900" lvl="0" marL="457200" rtl="0" algn="l">
              <a:spcBef>
                <a:spcPts val="800"/>
              </a:spcBef>
              <a:spcAft>
                <a:spcPts val="0"/>
              </a:spcAft>
              <a:buSzPts val="1800"/>
              <a:buAutoNum type="arabicPeriod"/>
            </a:pPr>
            <a:r>
              <a:rPr lang="en" sz="1800"/>
              <a:t>An attacker sends request from his own computer with the cookie </a:t>
            </a:r>
            <a:r>
              <a:rPr lang="en" sz="1800">
                <a:latin typeface="Roboto Mono"/>
                <a:ea typeface="Roboto Mono"/>
                <a:cs typeface="Roboto Mono"/>
                <a:sym typeface="Roboto Mono"/>
              </a:rPr>
              <a:t>SESSID=100</a:t>
            </a:r>
            <a:endParaRPr sz="1800">
              <a:latin typeface="Roboto Mono"/>
              <a:ea typeface="Roboto Mono"/>
              <a:cs typeface="Roboto Mono"/>
              <a:sym typeface="Roboto Mono"/>
            </a:endParaRPr>
          </a:p>
          <a:p>
            <a:pPr indent="0" lvl="0" marL="457200" rtl="0" algn="l">
              <a:spcBef>
                <a:spcPts val="800"/>
              </a:spcBef>
              <a:spcAft>
                <a:spcPts val="0"/>
              </a:spcAft>
              <a:buNone/>
            </a:pPr>
            <a:r>
              <a:t/>
            </a:r>
            <a:endParaRPr sz="1800"/>
          </a:p>
          <a:p>
            <a:pPr indent="-342900" lvl="0" marL="457200" rtl="0" algn="l">
              <a:spcBef>
                <a:spcPts val="800"/>
              </a:spcBef>
              <a:spcAft>
                <a:spcPts val="0"/>
              </a:spcAft>
              <a:buSzPts val="1800"/>
              <a:buAutoNum type="arabicPeriod"/>
            </a:pPr>
            <a:r>
              <a:rPr lang="en" sz="1800"/>
              <a:t>The server responds to the attacker as if they were Jane, because they used a cookie containing the Jane’s session ID. </a:t>
            </a:r>
            <a:endParaRPr sz="1800"/>
          </a:p>
          <a:p>
            <a:pPr indent="0" lvl="0" marL="457200" rtl="0" algn="l">
              <a:spcBef>
                <a:spcPts val="800"/>
              </a:spcBef>
              <a:spcAft>
                <a:spcPts val="8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Anatomy of a Session Attack</a:t>
            </a:r>
            <a:endParaRPr/>
          </a:p>
        </p:txBody>
      </p:sp>
      <p:sp>
        <p:nvSpPr>
          <p:cNvPr id="1401" name="Google Shape;1401;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Accessing the Victim’s Session ID:</a:t>
            </a:r>
            <a:endParaRPr/>
          </a:p>
        </p:txBody>
      </p:sp>
      <p:sp>
        <p:nvSpPr>
          <p:cNvPr id="1402" name="Google Shape;1402;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3" name="Google Shape;1403;p88"/>
          <p:cNvSpPr txBox="1"/>
          <p:nvPr>
            <p:ph idx="3" type="body"/>
          </p:nvPr>
        </p:nvSpPr>
        <p:spPr>
          <a:xfrm>
            <a:off x="175" y="1369125"/>
            <a:ext cx="9144000" cy="3537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This attack requires knowing the victim’s session ID. Two methods: </a:t>
            </a:r>
            <a:endParaRPr sz="1800">
              <a:latin typeface="Roboto Mono"/>
              <a:ea typeface="Roboto Mono"/>
              <a:cs typeface="Roboto Mono"/>
              <a:sym typeface="Roboto Mono"/>
            </a:endParaRPr>
          </a:p>
          <a:p>
            <a:pPr indent="0" lvl="0" marL="457200" rtl="0" algn="l">
              <a:spcBef>
                <a:spcPts val="800"/>
              </a:spcBef>
              <a:spcAft>
                <a:spcPts val="0"/>
              </a:spcAft>
              <a:buNone/>
            </a:pPr>
            <a:r>
              <a:t/>
            </a:r>
            <a:endParaRPr sz="1800"/>
          </a:p>
          <a:p>
            <a:pPr indent="-342900" lvl="0" marL="457200" rtl="0" algn="l">
              <a:spcBef>
                <a:spcPts val="800"/>
              </a:spcBef>
              <a:spcAft>
                <a:spcPts val="0"/>
              </a:spcAft>
              <a:buSzPts val="1800"/>
              <a:buAutoNum type="arabicPeriod"/>
            </a:pPr>
            <a:r>
              <a:rPr lang="en" sz="1800">
                <a:solidFill>
                  <a:srgbClr val="073763"/>
                </a:solidFill>
                <a:latin typeface="Roboto Medium"/>
                <a:ea typeface="Roboto Medium"/>
                <a:cs typeface="Roboto Medium"/>
                <a:sym typeface="Roboto Medium"/>
              </a:rPr>
              <a:t>Read it through JavaScript</a:t>
            </a:r>
            <a:endParaRPr sz="1800">
              <a:solidFill>
                <a:srgbClr val="073763"/>
              </a:solidFill>
              <a:latin typeface="Roboto Medium"/>
              <a:ea typeface="Roboto Medium"/>
              <a:cs typeface="Roboto Medium"/>
              <a:sym typeface="Roboto Medium"/>
            </a:endParaRPr>
          </a:p>
          <a:p>
            <a:pPr indent="0" lvl="0" marL="0" rtl="0" algn="l">
              <a:spcBef>
                <a:spcPts val="800"/>
              </a:spcBef>
              <a:spcAft>
                <a:spcPts val="0"/>
              </a:spcAft>
              <a:buNone/>
            </a:pPr>
            <a:r>
              <a:rPr lang="en" sz="1800"/>
              <a:t>	Attackers can read victims’ cookies by exploiting an XSS vulnerability. </a:t>
            </a:r>
            <a:endParaRPr sz="1800"/>
          </a:p>
          <a:p>
            <a:pPr indent="0" lvl="0" marL="457200" rtl="0" algn="l">
              <a:spcBef>
                <a:spcPts val="800"/>
              </a:spcBef>
              <a:spcAft>
                <a:spcPts val="0"/>
              </a:spcAft>
              <a:buNone/>
            </a:pPr>
            <a:r>
              <a:t/>
            </a:r>
            <a:endParaRPr sz="1800"/>
          </a:p>
          <a:p>
            <a:pPr indent="-342900" lvl="0" marL="457200" rtl="0" algn="l">
              <a:spcBef>
                <a:spcPts val="800"/>
              </a:spcBef>
              <a:spcAft>
                <a:spcPts val="0"/>
              </a:spcAft>
              <a:buSzPts val="1800"/>
              <a:buAutoNum type="arabicPeriod"/>
            </a:pPr>
            <a:r>
              <a:rPr lang="en" sz="1800">
                <a:solidFill>
                  <a:srgbClr val="134F5C"/>
                </a:solidFill>
                <a:latin typeface="Roboto Medium"/>
                <a:ea typeface="Roboto Medium"/>
                <a:cs typeface="Roboto Medium"/>
                <a:sym typeface="Roboto Medium"/>
              </a:rPr>
              <a:t>Guess</a:t>
            </a:r>
            <a:r>
              <a:rPr lang="en" sz="1800"/>
              <a:t>: Some servers generate session IDs that are easy to guess. </a:t>
            </a:r>
            <a:endParaRPr sz="1800"/>
          </a:p>
          <a:p>
            <a:pPr indent="0" lvl="0" marL="457200" rtl="0" algn="l">
              <a:spcBef>
                <a:spcPts val="800"/>
              </a:spcBef>
              <a:spcAft>
                <a:spcPts val="0"/>
              </a:spcAft>
              <a:buNone/>
            </a:pPr>
            <a:r>
              <a:rPr lang="en" sz="1800"/>
              <a:t>In this case, attackers can forge session IDs. </a:t>
            </a:r>
            <a:endParaRPr sz="1800"/>
          </a:p>
          <a:p>
            <a:pPr indent="0" lvl="0" marL="457200" rtl="0" algn="l">
              <a:spcBef>
                <a:spcPts val="800"/>
              </a:spcBef>
              <a:spcAft>
                <a:spcPts val="8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9" name="Google Shape;1409;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latin typeface="Roboto Mono"/>
                <a:ea typeface="Roboto Mono"/>
                <a:cs typeface="Roboto Mono"/>
                <a:sym typeface="Roboto Mono"/>
              </a:rPr>
              <a:t>httponly</a:t>
            </a:r>
            <a:endParaRPr>
              <a:solidFill>
                <a:srgbClr val="F1C232"/>
              </a:solidFill>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5" name="Google Shape;1415;p9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Weak Session IDs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9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1421" name="Google Shape;1421;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2" name="Google Shape;1422;p9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Student Activity</a:t>
            </a:r>
            <a:r>
              <a:rPr lang="en"/>
              <a:t>: Weak Session IDs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activity, you’ll use BurpSuite to study DVWA’s weak session ID </a:t>
            </a:r>
            <a:r>
              <a:rPr lang="en" sz="1800">
                <a:latin typeface="Roboto Light"/>
                <a:ea typeface="Roboto Light"/>
                <a:cs typeface="Roboto Light"/>
                <a:sym typeface="Roboto Light"/>
              </a:rPr>
              <a:t>algorithm.</a:t>
            </a:r>
            <a:endParaRPr sz="1800">
              <a:latin typeface="Roboto Light"/>
              <a:ea typeface="Roboto Light"/>
              <a:cs typeface="Roboto Light"/>
              <a:sym typeface="Roboto Light"/>
            </a:endParaRPr>
          </a:p>
          <a:p>
            <a:pPr indent="0" lvl="0" marL="0" rtl="0" algn="l">
              <a:spcBef>
                <a:spcPts val="0"/>
              </a:spcBef>
              <a:spcAft>
                <a:spcPts val="0"/>
              </a:spcAft>
              <a:buNone/>
            </a:pP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a:latin typeface="Roboto Medium"/>
                <a:ea typeface="Roboto Medium"/>
                <a:cs typeface="Roboto Medium"/>
                <a:sym typeface="Roboto Medium"/>
              </a:rPr>
              <a:t>Instructions sent via Slack</a:t>
            </a:r>
            <a:endParaRPr>
              <a:latin typeface="Roboto Medium"/>
              <a:ea typeface="Roboto Medium"/>
              <a:cs typeface="Roboto Medium"/>
              <a:sym typeface="Robo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56"/>
          <p:cNvSpPr txBox="1"/>
          <p:nvPr>
            <p:ph type="title"/>
          </p:nvPr>
        </p:nvSpPr>
        <p:spPr>
          <a:xfrm>
            <a:off x="3134450" y="1851600"/>
            <a:ext cx="4623300" cy="14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Caching is the process of browsers and servers saving and re-using responses in order to reduce load time. </a:t>
            </a:r>
            <a:endParaRPr sz="2400"/>
          </a:p>
        </p:txBody>
      </p:sp>
      <p:sp>
        <p:nvSpPr>
          <p:cNvPr id="1054" name="Google Shape;1054;p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55" name="Google Shape;1055;p56"/>
          <p:cNvPicPr preferRelativeResize="0"/>
          <p:nvPr/>
        </p:nvPicPr>
        <p:blipFill>
          <a:blip r:embed="rId3">
            <a:alphaModFix/>
          </a:blip>
          <a:stretch>
            <a:fillRect/>
          </a:stretch>
        </p:blipFill>
        <p:spPr>
          <a:xfrm>
            <a:off x="2064725" y="1874751"/>
            <a:ext cx="952825" cy="13940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8" name="Google Shape;1428;p92"/>
          <p:cNvSpPr txBox="1"/>
          <p:nvPr/>
        </p:nvSpPr>
        <p:spPr>
          <a:xfrm>
            <a:off x="2526625" y="3545025"/>
            <a:ext cx="4086300" cy="6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Weak Session IDs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2" name="Shape 1432"/>
        <p:cNvGrpSpPr/>
        <p:nvPr/>
      </p:nvGrpSpPr>
      <p:grpSpPr>
        <a:xfrm>
          <a:off x="0" y="0"/>
          <a:ext cx="0" cy="0"/>
          <a:chOff x="0" y="0"/>
          <a:chExt cx="0" cy="0"/>
        </a:xfrm>
      </p:grpSpPr>
      <p:sp>
        <p:nvSpPr>
          <p:cNvPr id="1433" name="Google Shape;1433;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434" name="Google Shape;1434;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435" name="Google Shape;1435;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6" name="Google Shape;1436;p93"/>
          <p:cNvSpPr txBox="1"/>
          <p:nvPr>
            <p:ph idx="3" type="body"/>
          </p:nvPr>
        </p:nvSpPr>
        <p:spPr>
          <a:xfrm>
            <a:off x="175" y="1284250"/>
            <a:ext cx="9436800" cy="3622200"/>
          </a:xfrm>
          <a:prstGeom prst="rect">
            <a:avLst/>
          </a:prstGeom>
          <a:noFill/>
          <a:ln>
            <a:noFill/>
          </a:ln>
        </p:spPr>
        <p:txBody>
          <a:bodyPr anchorCtr="0" anchor="t" bIns="914400" lIns="457200" spcFirstLastPara="1" rIns="457200" wrap="square" tIns="0">
            <a:noAutofit/>
          </a:bodyPr>
          <a:lstStyle/>
          <a:p>
            <a:pPr indent="-330200" lvl="0" marL="457200" rtl="0" algn="l">
              <a:lnSpc>
                <a:spcPct val="150000"/>
              </a:lnSpc>
              <a:spcBef>
                <a:spcPts val="0"/>
              </a:spcBef>
              <a:spcAft>
                <a:spcPts val="0"/>
              </a:spcAft>
              <a:buClr>
                <a:srgbClr val="24292E"/>
              </a:buClr>
              <a:buSzPts val="1600"/>
              <a:buChar char="●"/>
            </a:pPr>
            <a:r>
              <a:rPr lang="en" sz="1600">
                <a:solidFill>
                  <a:srgbClr val="24292E"/>
                </a:solidFill>
              </a:rPr>
              <a:t>Define caching and distinguish between private and public caches. </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Explain the process behind web cache poisoning</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Explain how cookies and sessions provide ways for servers to remember specific information about the client.</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Describe two common session attacks: Impersonation and forgery.</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Distinguish between client-side and server-side validation. </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Explain how session hijacking is an impersonation attack on server sessions. </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Discuss why servers often store sensitive, larger, and long-term data in sessions instead of cookies. </a:t>
            </a:r>
            <a:endParaRPr sz="1600">
              <a:solidFill>
                <a:srgbClr val="24292E"/>
              </a:solidFill>
            </a:endParaRPr>
          </a:p>
          <a:p>
            <a:pPr indent="-330200" lvl="0" marL="457200" rtl="0" algn="l">
              <a:lnSpc>
                <a:spcPct val="150000"/>
              </a:lnSpc>
              <a:spcBef>
                <a:spcPts val="0"/>
              </a:spcBef>
              <a:spcAft>
                <a:spcPts val="0"/>
              </a:spcAft>
              <a:buClr>
                <a:srgbClr val="24292E"/>
              </a:buClr>
              <a:buSzPts val="1600"/>
              <a:buChar char="●"/>
            </a:pPr>
            <a:r>
              <a:rPr lang="en" sz="1600">
                <a:solidFill>
                  <a:srgbClr val="24292E"/>
                </a:solidFill>
              </a:rPr>
              <a:t>Inspect weak session IDs generated by a live web app. </a:t>
            </a:r>
            <a:endParaRPr sz="1600">
              <a:solidFill>
                <a:srgbClr val="24292E"/>
              </a:solidFill>
            </a:endParaRPr>
          </a:p>
          <a:p>
            <a:pPr indent="0" lvl="0" marL="0" rtl="0" algn="l">
              <a:spcBef>
                <a:spcPts val="500"/>
              </a:spcBef>
              <a:spcAft>
                <a:spcPts val="800"/>
              </a:spcAft>
              <a:buNone/>
            </a:pPr>
            <a:r>
              <a:t/>
            </a:r>
            <a:endParaRPr/>
          </a:p>
        </p:txBody>
      </p:sp>
      <p:sp>
        <p:nvSpPr>
          <p:cNvPr id="1437" name="Google Shape;1437;p93"/>
          <p:cNvSpPr/>
          <p:nvPr/>
        </p:nvSpPr>
        <p:spPr>
          <a:xfrm>
            <a:off x="513375" y="128424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3"/>
          <p:cNvSpPr/>
          <p:nvPr/>
        </p:nvSpPr>
        <p:spPr>
          <a:xfrm>
            <a:off x="513375" y="172339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93"/>
          <p:cNvSpPr/>
          <p:nvPr/>
        </p:nvSpPr>
        <p:spPr>
          <a:xfrm>
            <a:off x="513375" y="2086936"/>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93"/>
          <p:cNvSpPr/>
          <p:nvPr/>
        </p:nvSpPr>
        <p:spPr>
          <a:xfrm>
            <a:off x="513375" y="245044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3"/>
          <p:cNvSpPr/>
          <p:nvPr/>
        </p:nvSpPr>
        <p:spPr>
          <a:xfrm>
            <a:off x="513375" y="2813973"/>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93"/>
          <p:cNvSpPr/>
          <p:nvPr/>
        </p:nvSpPr>
        <p:spPr>
          <a:xfrm>
            <a:off x="513375" y="310044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3"/>
          <p:cNvSpPr/>
          <p:nvPr/>
        </p:nvSpPr>
        <p:spPr>
          <a:xfrm>
            <a:off x="513375" y="3435086"/>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3"/>
          <p:cNvSpPr/>
          <p:nvPr/>
        </p:nvSpPr>
        <p:spPr>
          <a:xfrm>
            <a:off x="513375" y="3865323"/>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3"/>
          <p:cNvSpPr/>
          <p:nvPr/>
        </p:nvSpPr>
        <p:spPr>
          <a:xfrm>
            <a:off x="513375" y="4594011"/>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6" name="Google Shape;1446;p93"/>
          <p:cNvPicPr preferRelativeResize="0"/>
          <p:nvPr/>
        </p:nvPicPr>
        <p:blipFill>
          <a:blip r:embed="rId3">
            <a:alphaModFix/>
          </a:blip>
          <a:stretch>
            <a:fillRect/>
          </a:stretch>
        </p:blipFill>
        <p:spPr>
          <a:xfrm>
            <a:off x="6114775" y="2932750"/>
            <a:ext cx="1935925" cy="1893325"/>
          </a:xfrm>
          <a:prstGeom prst="rect">
            <a:avLst/>
          </a:prstGeom>
          <a:noFill/>
          <a:ln>
            <a:noFill/>
          </a:ln>
        </p:spPr>
      </p:pic>
      <p:pic>
        <p:nvPicPr>
          <p:cNvPr id="1447" name="Google Shape;1447;p93"/>
          <p:cNvPicPr preferRelativeResize="0"/>
          <p:nvPr/>
        </p:nvPicPr>
        <p:blipFill>
          <a:blip r:embed="rId4">
            <a:alphaModFix/>
          </a:blip>
          <a:stretch>
            <a:fillRect/>
          </a:stretch>
        </p:blipFill>
        <p:spPr>
          <a:xfrm>
            <a:off x="6114775" y="3327250"/>
            <a:ext cx="1782150" cy="1782150"/>
          </a:xfrm>
          <a:prstGeom prst="rect">
            <a:avLst/>
          </a:prstGeom>
          <a:noFill/>
          <a:ln>
            <a:noFill/>
          </a:ln>
        </p:spPr>
      </p:pic>
      <p:sp>
        <p:nvSpPr>
          <p:cNvPr id="1448" name="Google Shape;1448;p93"/>
          <p:cNvSpPr/>
          <p:nvPr/>
        </p:nvSpPr>
        <p:spPr>
          <a:xfrm>
            <a:off x="7141275" y="1789050"/>
            <a:ext cx="1699500" cy="1143600"/>
          </a:xfrm>
          <a:prstGeom prst="wedgeRectCallout">
            <a:avLst>
              <a:gd fmla="val -22807" name="adj1"/>
              <a:gd fmla="val 76454"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Any Questions ?</a:t>
            </a:r>
            <a:endParaRPr sz="20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pic>
        <p:nvPicPr>
          <p:cNvPr id="1060" name="Google Shape;1060;p57"/>
          <p:cNvPicPr preferRelativeResize="0"/>
          <p:nvPr/>
        </p:nvPicPr>
        <p:blipFill>
          <a:blip r:embed="rId3">
            <a:alphaModFix/>
          </a:blip>
          <a:stretch>
            <a:fillRect/>
          </a:stretch>
        </p:blipFill>
        <p:spPr>
          <a:xfrm>
            <a:off x="91925" y="3027499"/>
            <a:ext cx="446600" cy="432199"/>
          </a:xfrm>
          <a:prstGeom prst="rect">
            <a:avLst/>
          </a:prstGeom>
          <a:noFill/>
          <a:ln>
            <a:noFill/>
          </a:ln>
        </p:spPr>
      </p:pic>
      <p:sp>
        <p:nvSpPr>
          <p:cNvPr id="1061" name="Google Shape;1061;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Private and Public Caches</a:t>
            </a:r>
            <a:endParaRPr/>
          </a:p>
        </p:txBody>
      </p:sp>
      <p:sp>
        <p:nvSpPr>
          <p:cNvPr id="1062" name="Google Shape;1062;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two types of Caches: Private and Public</a:t>
            </a:r>
            <a:endParaRPr/>
          </a:p>
        </p:txBody>
      </p:sp>
      <p:sp>
        <p:nvSpPr>
          <p:cNvPr id="1063" name="Google Shape;1063;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57"/>
          <p:cNvSpPr txBox="1"/>
          <p:nvPr>
            <p:ph idx="3" type="body"/>
          </p:nvPr>
        </p:nvSpPr>
        <p:spPr>
          <a:xfrm>
            <a:off x="1284075" y="1040763"/>
            <a:ext cx="79197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sz="1800"/>
          </a:p>
          <a:p>
            <a:pPr indent="0" lvl="0" marL="0" rtl="0" algn="l">
              <a:spcBef>
                <a:spcPts val="800"/>
              </a:spcBef>
              <a:spcAft>
                <a:spcPts val="0"/>
              </a:spcAft>
              <a:buNone/>
            </a:pPr>
            <a:r>
              <a:rPr lang="en" sz="1800">
                <a:latin typeface="Roboto Medium"/>
                <a:ea typeface="Roboto Medium"/>
                <a:cs typeface="Roboto Medium"/>
                <a:sym typeface="Roboto Medium"/>
              </a:rPr>
              <a:t>Private Cache</a:t>
            </a:r>
            <a:r>
              <a:rPr lang="en" sz="1800"/>
              <a:t>: Local cache that servers a single, dedicated user. </a:t>
            </a:r>
            <a:endParaRPr sz="1800"/>
          </a:p>
          <a:p>
            <a:pPr indent="-342900" lvl="0" marL="457200" rtl="0" algn="l">
              <a:spcBef>
                <a:spcPts val="800"/>
              </a:spcBef>
              <a:spcAft>
                <a:spcPts val="0"/>
              </a:spcAft>
              <a:buSzPts val="1800"/>
              <a:buChar char="●"/>
            </a:pPr>
            <a:r>
              <a:rPr lang="en" sz="1800"/>
              <a:t>While not as </a:t>
            </a:r>
            <a:r>
              <a:rPr lang="en" sz="1800"/>
              <a:t>scalable</a:t>
            </a:r>
            <a:r>
              <a:rPr lang="en" sz="1800"/>
              <a:t> as public caches, they offer immense benefits for single users.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lang="en" sz="1800">
                <a:latin typeface="Roboto Medium"/>
                <a:ea typeface="Roboto Medium"/>
                <a:cs typeface="Roboto Medium"/>
                <a:sym typeface="Roboto Medium"/>
              </a:rPr>
              <a:t>Public Cache</a:t>
            </a:r>
            <a:r>
              <a:rPr lang="en" sz="1800"/>
              <a:t>: Distributed cache that serves popular files to several users. </a:t>
            </a:r>
            <a:endParaRPr sz="1800"/>
          </a:p>
          <a:p>
            <a:pPr indent="-342900" lvl="0" marL="457200" rtl="0" algn="l">
              <a:spcBef>
                <a:spcPts val="800"/>
              </a:spcBef>
              <a:spcAft>
                <a:spcPts val="0"/>
              </a:spcAft>
              <a:buSzPts val="1800"/>
              <a:buChar char="●"/>
            </a:pPr>
            <a:r>
              <a:rPr lang="en" sz="1800"/>
              <a:t>Often sit between you and the destination server you’re requesting resources from.</a:t>
            </a:r>
            <a:endParaRPr sz="1800"/>
          </a:p>
          <a:p>
            <a:pPr indent="0" lvl="0" marL="0" rtl="0" algn="l">
              <a:spcBef>
                <a:spcPts val="800"/>
              </a:spcBef>
              <a:spcAft>
                <a:spcPts val="800"/>
              </a:spcAft>
              <a:buNone/>
            </a:pPr>
            <a:r>
              <a:t/>
            </a:r>
            <a:endParaRPr sz="1800"/>
          </a:p>
        </p:txBody>
      </p:sp>
      <p:pic>
        <p:nvPicPr>
          <p:cNvPr id="1065" name="Google Shape;1065;p57"/>
          <p:cNvPicPr preferRelativeResize="0"/>
          <p:nvPr/>
        </p:nvPicPr>
        <p:blipFill>
          <a:blip r:embed="rId4">
            <a:alphaModFix/>
          </a:blip>
          <a:stretch>
            <a:fillRect/>
          </a:stretch>
        </p:blipFill>
        <p:spPr>
          <a:xfrm>
            <a:off x="276850" y="1134475"/>
            <a:ext cx="1238250" cy="1019175"/>
          </a:xfrm>
          <a:prstGeom prst="rect">
            <a:avLst/>
          </a:prstGeom>
          <a:noFill/>
          <a:ln>
            <a:noFill/>
          </a:ln>
        </p:spPr>
      </p:pic>
      <p:pic>
        <p:nvPicPr>
          <p:cNvPr id="1066" name="Google Shape;1066;p57"/>
          <p:cNvPicPr preferRelativeResize="0"/>
          <p:nvPr/>
        </p:nvPicPr>
        <p:blipFill>
          <a:blip r:embed="rId5">
            <a:alphaModFix/>
          </a:blip>
          <a:stretch>
            <a:fillRect/>
          </a:stretch>
        </p:blipFill>
        <p:spPr>
          <a:xfrm rot="2700000">
            <a:off x="614705" y="1497933"/>
            <a:ext cx="562539" cy="535205"/>
          </a:xfrm>
          <a:prstGeom prst="rect">
            <a:avLst/>
          </a:prstGeom>
          <a:noFill/>
          <a:ln>
            <a:noFill/>
          </a:ln>
        </p:spPr>
      </p:pic>
      <p:pic>
        <p:nvPicPr>
          <p:cNvPr id="1067" name="Google Shape;1067;p57"/>
          <p:cNvPicPr preferRelativeResize="0"/>
          <p:nvPr/>
        </p:nvPicPr>
        <p:blipFill>
          <a:blip r:embed="rId6">
            <a:alphaModFix/>
          </a:blip>
          <a:stretch>
            <a:fillRect/>
          </a:stretch>
        </p:blipFill>
        <p:spPr>
          <a:xfrm>
            <a:off x="411652" y="2801200"/>
            <a:ext cx="660700" cy="658500"/>
          </a:xfrm>
          <a:prstGeom prst="rect">
            <a:avLst/>
          </a:prstGeom>
          <a:noFill/>
          <a:ln>
            <a:noFill/>
          </a:ln>
        </p:spPr>
      </p:pic>
      <p:pic>
        <p:nvPicPr>
          <p:cNvPr id="1068" name="Google Shape;1068;p57"/>
          <p:cNvPicPr preferRelativeResize="0"/>
          <p:nvPr/>
        </p:nvPicPr>
        <p:blipFill>
          <a:blip r:embed="rId7">
            <a:alphaModFix/>
          </a:blip>
          <a:stretch>
            <a:fillRect/>
          </a:stretch>
        </p:blipFill>
        <p:spPr>
          <a:xfrm>
            <a:off x="929974" y="2700033"/>
            <a:ext cx="660700" cy="7596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Private and Public Caches</a:t>
            </a:r>
            <a:endParaRPr/>
          </a:p>
        </p:txBody>
      </p:sp>
      <p:sp>
        <p:nvSpPr>
          <p:cNvPr id="1074" name="Google Shape;1074;p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it is best to use Private, Public or No Cache. </a:t>
            </a:r>
            <a:endParaRPr/>
          </a:p>
        </p:txBody>
      </p:sp>
      <p:sp>
        <p:nvSpPr>
          <p:cNvPr id="1075" name="Google Shape;1075;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6" name="Google Shape;1076;p5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Private Cache</a:t>
            </a:r>
            <a:endParaRPr b="1"/>
          </a:p>
          <a:p>
            <a:pPr indent="-317500" lvl="0" marL="457200" rtl="0" algn="l">
              <a:spcBef>
                <a:spcPts val="800"/>
              </a:spcBef>
              <a:spcAft>
                <a:spcPts val="0"/>
              </a:spcAft>
              <a:buSzPts val="1400"/>
              <a:buChar char="●"/>
            </a:pPr>
            <a:r>
              <a:rPr lang="en"/>
              <a:t>Response with cookies</a:t>
            </a:r>
            <a:endParaRPr/>
          </a:p>
          <a:p>
            <a:pPr indent="-317500" lvl="0" marL="457200" rtl="0" algn="l">
              <a:spcBef>
                <a:spcPts val="0"/>
              </a:spcBef>
              <a:spcAft>
                <a:spcPts val="0"/>
              </a:spcAft>
              <a:buSzPts val="1400"/>
              <a:buChar char="●"/>
            </a:pPr>
            <a:r>
              <a:rPr lang="en"/>
              <a:t>Resources provided by HTTPS protocol</a:t>
            </a:r>
            <a:endParaRPr/>
          </a:p>
          <a:p>
            <a:pPr indent="-317500" lvl="0" marL="457200" rtl="0" algn="l">
              <a:spcBef>
                <a:spcPts val="0"/>
              </a:spcBef>
              <a:spcAft>
                <a:spcPts val="0"/>
              </a:spcAft>
              <a:buSzPts val="1400"/>
              <a:buChar char="●"/>
            </a:pPr>
            <a:r>
              <a:rPr lang="en"/>
              <a:t>Certain resources only available for one specific user or authorized users.</a:t>
            </a:r>
            <a:endParaRPr/>
          </a:p>
          <a:p>
            <a:pPr indent="-317500" lvl="0" marL="457200" rtl="0" algn="l">
              <a:spcBef>
                <a:spcPts val="0"/>
              </a:spcBef>
              <a:spcAft>
                <a:spcPts val="0"/>
              </a:spcAft>
              <a:buSzPts val="1400"/>
              <a:buChar char="●"/>
            </a:pPr>
            <a:r>
              <a:rPr lang="en"/>
              <a:t>Only used by one client</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
              <a:t>Public Cache</a:t>
            </a:r>
            <a:endParaRPr b="1"/>
          </a:p>
          <a:p>
            <a:pPr indent="-317500" lvl="0" marL="457200" rtl="0" algn="l">
              <a:spcBef>
                <a:spcPts val="800"/>
              </a:spcBef>
              <a:spcAft>
                <a:spcPts val="0"/>
              </a:spcAft>
              <a:buSzPts val="1400"/>
              <a:buChar char="●"/>
            </a:pPr>
            <a:r>
              <a:rPr lang="en"/>
              <a:t>Popular demand (requested often)</a:t>
            </a:r>
            <a:endParaRPr/>
          </a:p>
          <a:p>
            <a:pPr indent="-317500" lvl="0" marL="457200" rtl="0" algn="l">
              <a:spcBef>
                <a:spcPts val="0"/>
              </a:spcBef>
              <a:spcAft>
                <a:spcPts val="0"/>
              </a:spcAft>
              <a:buSzPts val="1400"/>
              <a:buChar char="●"/>
            </a:pPr>
            <a:r>
              <a:rPr lang="en"/>
              <a:t>Not changed often</a:t>
            </a:r>
            <a:endParaRPr/>
          </a:p>
          <a:p>
            <a:pPr indent="0" lvl="0" marL="0" rtl="0" algn="l">
              <a:spcBef>
                <a:spcPts val="800"/>
              </a:spcBef>
              <a:spcAft>
                <a:spcPts val="0"/>
              </a:spcAft>
              <a:buNone/>
            </a:pPr>
            <a:r>
              <a:t/>
            </a:r>
            <a:endParaRPr/>
          </a:p>
          <a:p>
            <a:pPr indent="0" lvl="0" marL="0" rtl="0" algn="l">
              <a:spcBef>
                <a:spcPts val="800"/>
              </a:spcBef>
              <a:spcAft>
                <a:spcPts val="0"/>
              </a:spcAft>
              <a:buNone/>
            </a:pPr>
            <a:r>
              <a:rPr b="1" lang="en"/>
              <a:t>No cache</a:t>
            </a:r>
            <a:endParaRPr b="1"/>
          </a:p>
          <a:p>
            <a:pPr indent="-317500" lvl="0" marL="457200" rtl="0" algn="l">
              <a:spcBef>
                <a:spcPts val="800"/>
              </a:spcBef>
              <a:spcAft>
                <a:spcPts val="0"/>
              </a:spcAft>
              <a:buSzPts val="1400"/>
              <a:buChar char="●"/>
            </a:pPr>
            <a:r>
              <a:rPr lang="en"/>
              <a:t>Frequently changed objects</a:t>
            </a:r>
            <a:endParaRPr/>
          </a:p>
          <a:p>
            <a:pPr indent="-317500" lvl="0" marL="457200" rtl="0" algn="l">
              <a:spcBef>
                <a:spcPts val="0"/>
              </a:spcBef>
              <a:spcAft>
                <a:spcPts val="0"/>
              </a:spcAft>
              <a:buSzPts val="1400"/>
              <a:buChar char="●"/>
            </a:pPr>
            <a:r>
              <a:rPr lang="en"/>
              <a:t>Time </a:t>
            </a:r>
            <a:r>
              <a:rPr lang="en"/>
              <a:t>sensitive</a:t>
            </a:r>
            <a:r>
              <a:rPr lang="en"/>
              <a:t> info (POST request, dynamic info)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59"/>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t>In </a:t>
            </a:r>
            <a:r>
              <a:rPr b="1" lang="en" sz="1400"/>
              <a:t>forward cache proxy,</a:t>
            </a:r>
            <a:r>
              <a:rPr lang="en" sz="1400"/>
              <a:t> requests coming from the client machine (left) that go out to the internet are cached by the forward proxy cache server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a:t>
            </a:r>
            <a:r>
              <a:rPr b="1" lang="en" sz="1400"/>
              <a:t>reverse cache proxy</a:t>
            </a:r>
            <a:r>
              <a:rPr lang="en" sz="1400"/>
              <a:t>, requests coming in to the servers (right) from users on the internet (not on the same network as the servers) are cached by the reverse cache server</a:t>
            </a:r>
            <a:endParaRPr sz="1400"/>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solidFill>
                <a:srgbClr val="24292E"/>
              </a:solidFill>
              <a:highlight>
                <a:srgbClr val="FFFFFF"/>
              </a:highlight>
              <a:latin typeface="Arial"/>
              <a:ea typeface="Arial"/>
              <a:cs typeface="Arial"/>
              <a:sym typeface="Arial"/>
            </a:endParaRPr>
          </a:p>
        </p:txBody>
      </p:sp>
      <p:sp>
        <p:nvSpPr>
          <p:cNvPr id="1082" name="Google Shape;1082;p59"/>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In this diagram, the </a:t>
            </a:r>
            <a:r>
              <a:rPr lang="en"/>
              <a:t>client</a:t>
            </a:r>
            <a:r>
              <a:rPr lang="en"/>
              <a:t> machine is requesting a web page hosted on the web server.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client’s forward cache proxy will go out to the internet on behalf of the client and retrieve the web page.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the request comes into the network, the reverse proxy will cache the request after it provides the request to the forward cache proxy.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both the forward and reverse cache proxy servers will have the request cached for future use. </a:t>
            </a:r>
            <a:endParaRPr/>
          </a:p>
        </p:txBody>
      </p:sp>
      <p:sp>
        <p:nvSpPr>
          <p:cNvPr id="1083" name="Google Shape;1083;p59"/>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Forward and Reverse Server Proxy Caching</a:t>
            </a:r>
            <a:endParaRPr/>
          </a:p>
        </p:txBody>
      </p:sp>
      <p:sp>
        <p:nvSpPr>
          <p:cNvPr id="1084" name="Google Shape;1084;p5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5" name="Google Shape;1085;p59"/>
          <p:cNvPicPr preferRelativeResize="0"/>
          <p:nvPr/>
        </p:nvPicPr>
        <p:blipFill>
          <a:blip r:embed="rId3">
            <a:alphaModFix/>
          </a:blip>
          <a:stretch>
            <a:fillRect/>
          </a:stretch>
        </p:blipFill>
        <p:spPr>
          <a:xfrm>
            <a:off x="6045061" y="2771447"/>
            <a:ext cx="378050" cy="661190"/>
          </a:xfrm>
          <a:prstGeom prst="rect">
            <a:avLst/>
          </a:prstGeom>
          <a:noFill/>
          <a:ln>
            <a:noFill/>
          </a:ln>
        </p:spPr>
      </p:pic>
      <p:pic>
        <p:nvPicPr>
          <p:cNvPr id="1086" name="Google Shape;1086;p59"/>
          <p:cNvPicPr preferRelativeResize="0"/>
          <p:nvPr/>
        </p:nvPicPr>
        <p:blipFill>
          <a:blip r:embed="rId3">
            <a:alphaModFix/>
          </a:blip>
          <a:stretch>
            <a:fillRect/>
          </a:stretch>
        </p:blipFill>
        <p:spPr>
          <a:xfrm>
            <a:off x="1470207" y="2750295"/>
            <a:ext cx="378050" cy="661190"/>
          </a:xfrm>
          <a:prstGeom prst="rect">
            <a:avLst/>
          </a:prstGeom>
          <a:noFill/>
          <a:ln>
            <a:noFill/>
          </a:ln>
        </p:spPr>
      </p:pic>
      <p:pic>
        <p:nvPicPr>
          <p:cNvPr id="1087" name="Google Shape;1087;p59"/>
          <p:cNvPicPr preferRelativeResize="0"/>
          <p:nvPr/>
        </p:nvPicPr>
        <p:blipFill>
          <a:blip r:embed="rId3">
            <a:alphaModFix/>
          </a:blip>
          <a:stretch>
            <a:fillRect/>
          </a:stretch>
        </p:blipFill>
        <p:spPr>
          <a:xfrm>
            <a:off x="4803319" y="2761597"/>
            <a:ext cx="378050" cy="661190"/>
          </a:xfrm>
          <a:prstGeom prst="rect">
            <a:avLst/>
          </a:prstGeom>
          <a:noFill/>
          <a:ln>
            <a:noFill/>
          </a:ln>
        </p:spPr>
      </p:pic>
      <p:pic>
        <p:nvPicPr>
          <p:cNvPr id="1088" name="Google Shape;1088;p59"/>
          <p:cNvPicPr preferRelativeResize="0"/>
          <p:nvPr/>
        </p:nvPicPr>
        <p:blipFill>
          <a:blip r:embed="rId3">
            <a:alphaModFix/>
          </a:blip>
          <a:stretch>
            <a:fillRect/>
          </a:stretch>
        </p:blipFill>
        <p:spPr>
          <a:xfrm>
            <a:off x="6045061" y="1849763"/>
            <a:ext cx="378050" cy="661190"/>
          </a:xfrm>
          <a:prstGeom prst="rect">
            <a:avLst/>
          </a:prstGeom>
          <a:noFill/>
          <a:ln>
            <a:noFill/>
          </a:ln>
        </p:spPr>
      </p:pic>
      <p:sp>
        <p:nvSpPr>
          <p:cNvPr id="1089" name="Google Shape;1089;p59"/>
          <p:cNvSpPr/>
          <p:nvPr/>
        </p:nvSpPr>
        <p:spPr>
          <a:xfrm>
            <a:off x="6313711" y="2343743"/>
            <a:ext cx="206700" cy="1803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0" name="Google Shape;1090;p59"/>
          <p:cNvPicPr preferRelativeResize="0"/>
          <p:nvPr/>
        </p:nvPicPr>
        <p:blipFill>
          <a:blip r:embed="rId4">
            <a:alphaModFix/>
          </a:blip>
          <a:stretch>
            <a:fillRect/>
          </a:stretch>
        </p:blipFill>
        <p:spPr>
          <a:xfrm>
            <a:off x="5835871" y="3827025"/>
            <a:ext cx="796395" cy="558925"/>
          </a:xfrm>
          <a:prstGeom prst="rect">
            <a:avLst/>
          </a:prstGeom>
          <a:noFill/>
          <a:ln>
            <a:noFill/>
          </a:ln>
        </p:spPr>
      </p:pic>
      <p:sp>
        <p:nvSpPr>
          <p:cNvPr id="1091" name="Google Shape;1091;p59"/>
          <p:cNvSpPr/>
          <p:nvPr/>
        </p:nvSpPr>
        <p:spPr>
          <a:xfrm>
            <a:off x="2626475" y="2626697"/>
            <a:ext cx="1313172" cy="9083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Internet</a:t>
            </a:r>
            <a:endParaRPr sz="1200"/>
          </a:p>
        </p:txBody>
      </p:sp>
      <p:cxnSp>
        <p:nvCxnSpPr>
          <p:cNvPr id="1092" name="Google Shape;1092;p59"/>
          <p:cNvCxnSpPr>
            <a:stCxn id="1091" idx="2"/>
            <a:endCxn id="1086" idx="3"/>
          </p:cNvCxnSpPr>
          <p:nvPr/>
        </p:nvCxnSpPr>
        <p:spPr>
          <a:xfrm rot="10800000">
            <a:off x="1848148" y="3080891"/>
            <a:ext cx="782400" cy="0"/>
          </a:xfrm>
          <a:prstGeom prst="straightConnector1">
            <a:avLst/>
          </a:prstGeom>
          <a:noFill/>
          <a:ln cap="flat" cmpd="sng" w="9525">
            <a:solidFill>
              <a:schemeClr val="dk2"/>
            </a:solidFill>
            <a:prstDash val="solid"/>
            <a:round/>
            <a:headEnd len="med" w="med" type="none"/>
            <a:tailEnd len="med" w="med" type="none"/>
          </a:ln>
        </p:spPr>
      </p:cxnSp>
      <p:cxnSp>
        <p:nvCxnSpPr>
          <p:cNvPr id="1093" name="Google Shape;1093;p59"/>
          <p:cNvCxnSpPr>
            <a:stCxn id="1091" idx="0"/>
            <a:endCxn id="1087" idx="1"/>
          </p:cNvCxnSpPr>
          <p:nvPr/>
        </p:nvCxnSpPr>
        <p:spPr>
          <a:xfrm>
            <a:off x="3938553" y="3080891"/>
            <a:ext cx="864900" cy="11400"/>
          </a:xfrm>
          <a:prstGeom prst="straightConnector1">
            <a:avLst/>
          </a:prstGeom>
          <a:noFill/>
          <a:ln cap="flat" cmpd="sng" w="9525">
            <a:solidFill>
              <a:schemeClr val="dk2"/>
            </a:solidFill>
            <a:prstDash val="solid"/>
            <a:round/>
            <a:headEnd len="med" w="med" type="none"/>
            <a:tailEnd len="med" w="med" type="none"/>
          </a:ln>
        </p:spPr>
      </p:cxnSp>
      <p:cxnSp>
        <p:nvCxnSpPr>
          <p:cNvPr id="1094" name="Google Shape;1094;p59"/>
          <p:cNvCxnSpPr>
            <a:stCxn id="1087" idx="3"/>
            <a:endCxn id="1085" idx="1"/>
          </p:cNvCxnSpPr>
          <p:nvPr/>
        </p:nvCxnSpPr>
        <p:spPr>
          <a:xfrm>
            <a:off x="5181369" y="3092192"/>
            <a:ext cx="863700" cy="9900"/>
          </a:xfrm>
          <a:prstGeom prst="straightConnector1">
            <a:avLst/>
          </a:prstGeom>
          <a:noFill/>
          <a:ln cap="flat" cmpd="sng" w="9525">
            <a:solidFill>
              <a:schemeClr val="dk2"/>
            </a:solidFill>
            <a:prstDash val="solid"/>
            <a:round/>
            <a:headEnd len="med" w="med" type="none"/>
            <a:tailEnd len="med" w="med" type="none"/>
          </a:ln>
        </p:spPr>
      </p:cxnSp>
      <p:cxnSp>
        <p:nvCxnSpPr>
          <p:cNvPr id="1095" name="Google Shape;1095;p59"/>
          <p:cNvCxnSpPr>
            <a:stCxn id="1085" idx="0"/>
            <a:endCxn id="1088" idx="2"/>
          </p:cNvCxnSpPr>
          <p:nvPr/>
        </p:nvCxnSpPr>
        <p:spPr>
          <a:xfrm rot="10800000">
            <a:off x="6234086" y="2511047"/>
            <a:ext cx="0" cy="260400"/>
          </a:xfrm>
          <a:prstGeom prst="straightConnector1">
            <a:avLst/>
          </a:prstGeom>
          <a:noFill/>
          <a:ln cap="flat" cmpd="sng" w="9525">
            <a:solidFill>
              <a:schemeClr val="dk2"/>
            </a:solidFill>
            <a:prstDash val="solid"/>
            <a:round/>
            <a:headEnd len="med" w="med" type="none"/>
            <a:tailEnd len="med" w="med" type="none"/>
          </a:ln>
        </p:spPr>
      </p:cxnSp>
      <p:cxnSp>
        <p:nvCxnSpPr>
          <p:cNvPr id="1096" name="Google Shape;1096;p59"/>
          <p:cNvCxnSpPr>
            <a:stCxn id="1090" idx="0"/>
            <a:endCxn id="1085" idx="2"/>
          </p:cNvCxnSpPr>
          <p:nvPr/>
        </p:nvCxnSpPr>
        <p:spPr>
          <a:xfrm rot="10800000">
            <a:off x="6234068" y="3432525"/>
            <a:ext cx="0" cy="394500"/>
          </a:xfrm>
          <a:prstGeom prst="straightConnector1">
            <a:avLst/>
          </a:prstGeom>
          <a:noFill/>
          <a:ln cap="flat" cmpd="sng" w="9525">
            <a:solidFill>
              <a:schemeClr val="dk2"/>
            </a:solidFill>
            <a:prstDash val="solid"/>
            <a:round/>
            <a:headEnd len="med" w="med" type="none"/>
            <a:tailEnd len="med" w="med" type="none"/>
          </a:ln>
        </p:spPr>
      </p:cxnSp>
      <p:cxnSp>
        <p:nvCxnSpPr>
          <p:cNvPr id="1097" name="Google Shape;1097;p59"/>
          <p:cNvCxnSpPr>
            <a:stCxn id="1086" idx="1"/>
            <a:endCxn id="1098" idx="3"/>
          </p:cNvCxnSpPr>
          <p:nvPr/>
        </p:nvCxnSpPr>
        <p:spPr>
          <a:xfrm flipH="1">
            <a:off x="975207" y="3080889"/>
            <a:ext cx="495000" cy="5700"/>
          </a:xfrm>
          <a:prstGeom prst="straightConnector1">
            <a:avLst/>
          </a:prstGeom>
          <a:noFill/>
          <a:ln cap="flat" cmpd="sng" w="9525">
            <a:solidFill>
              <a:schemeClr val="dk2"/>
            </a:solidFill>
            <a:prstDash val="solid"/>
            <a:round/>
            <a:headEnd len="med" w="med" type="none"/>
            <a:tailEnd len="med" w="med" type="none"/>
          </a:ln>
        </p:spPr>
      </p:cxnSp>
      <p:sp>
        <p:nvSpPr>
          <p:cNvPr id="1099" name="Google Shape;1099;p59"/>
          <p:cNvSpPr txBox="1"/>
          <p:nvPr/>
        </p:nvSpPr>
        <p:spPr>
          <a:xfrm>
            <a:off x="218875" y="3464500"/>
            <a:ext cx="672900" cy="3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Client</a:t>
            </a:r>
            <a:endParaRPr sz="1200">
              <a:latin typeface="Roboto"/>
              <a:ea typeface="Roboto"/>
              <a:cs typeface="Roboto"/>
              <a:sym typeface="Roboto"/>
            </a:endParaRPr>
          </a:p>
        </p:txBody>
      </p:sp>
      <p:sp>
        <p:nvSpPr>
          <p:cNvPr id="1100" name="Google Shape;1100;p59"/>
          <p:cNvSpPr txBox="1"/>
          <p:nvPr/>
        </p:nvSpPr>
        <p:spPr>
          <a:xfrm>
            <a:off x="1125725" y="3432525"/>
            <a:ext cx="975300" cy="3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Forward Cache Proxy </a:t>
            </a:r>
            <a:endParaRPr sz="1200">
              <a:latin typeface="Roboto"/>
              <a:ea typeface="Roboto"/>
              <a:cs typeface="Roboto"/>
              <a:sym typeface="Roboto"/>
            </a:endParaRPr>
          </a:p>
        </p:txBody>
      </p:sp>
      <p:sp>
        <p:nvSpPr>
          <p:cNvPr id="1101" name="Google Shape;1101;p59"/>
          <p:cNvSpPr txBox="1"/>
          <p:nvPr/>
        </p:nvSpPr>
        <p:spPr>
          <a:xfrm>
            <a:off x="4465100" y="3535075"/>
            <a:ext cx="975300" cy="3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Reverse</a:t>
            </a:r>
            <a:r>
              <a:rPr lang="en" sz="1200">
                <a:latin typeface="Roboto"/>
                <a:ea typeface="Roboto"/>
                <a:cs typeface="Roboto"/>
                <a:sym typeface="Roboto"/>
              </a:rPr>
              <a:t> Cache Proxy </a:t>
            </a:r>
            <a:endParaRPr sz="1200">
              <a:latin typeface="Roboto"/>
              <a:ea typeface="Roboto"/>
              <a:cs typeface="Roboto"/>
              <a:sym typeface="Roboto"/>
            </a:endParaRPr>
          </a:p>
        </p:txBody>
      </p:sp>
      <p:sp>
        <p:nvSpPr>
          <p:cNvPr id="1102" name="Google Shape;1102;p59"/>
          <p:cNvSpPr txBox="1"/>
          <p:nvPr/>
        </p:nvSpPr>
        <p:spPr>
          <a:xfrm>
            <a:off x="5746425" y="4454050"/>
            <a:ext cx="975300" cy="3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Servers</a:t>
            </a:r>
            <a:endParaRPr sz="1200">
              <a:latin typeface="Roboto"/>
              <a:ea typeface="Roboto"/>
              <a:cs typeface="Roboto"/>
              <a:sym typeface="Roboto"/>
            </a:endParaRPr>
          </a:p>
        </p:txBody>
      </p:sp>
      <p:pic>
        <p:nvPicPr>
          <p:cNvPr id="1098" name="Google Shape;1098;p59"/>
          <p:cNvPicPr preferRelativeResize="0"/>
          <p:nvPr/>
        </p:nvPicPr>
        <p:blipFill>
          <a:blip r:embed="rId5">
            <a:alphaModFix/>
          </a:blip>
          <a:stretch>
            <a:fillRect/>
          </a:stretch>
        </p:blipFill>
        <p:spPr>
          <a:xfrm>
            <a:off x="-3" y="2802922"/>
            <a:ext cx="975301" cy="567351"/>
          </a:xfrm>
          <a:prstGeom prst="rect">
            <a:avLst/>
          </a:prstGeom>
          <a:noFill/>
          <a:ln>
            <a:noFill/>
          </a:ln>
        </p:spPr>
      </p:pic>
      <p:sp>
        <p:nvSpPr>
          <p:cNvPr id="1103" name="Google Shape;1103;p59"/>
          <p:cNvSpPr/>
          <p:nvPr/>
        </p:nvSpPr>
        <p:spPr>
          <a:xfrm>
            <a:off x="4659348" y="3204024"/>
            <a:ext cx="106800" cy="813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9"/>
          <p:cNvSpPr/>
          <p:nvPr/>
        </p:nvSpPr>
        <p:spPr>
          <a:xfrm>
            <a:off x="4774401" y="3204024"/>
            <a:ext cx="148200" cy="813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9"/>
          <p:cNvSpPr/>
          <p:nvPr/>
        </p:nvSpPr>
        <p:spPr>
          <a:xfrm>
            <a:off x="4930070" y="3204024"/>
            <a:ext cx="106800" cy="813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9"/>
          <p:cNvSpPr/>
          <p:nvPr/>
        </p:nvSpPr>
        <p:spPr>
          <a:xfrm>
            <a:off x="4659729" y="3293599"/>
            <a:ext cx="1860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9"/>
          <p:cNvSpPr/>
          <p:nvPr/>
        </p:nvSpPr>
        <p:spPr>
          <a:xfrm>
            <a:off x="4851503" y="3293599"/>
            <a:ext cx="1860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9"/>
          <p:cNvSpPr/>
          <p:nvPr/>
        </p:nvSpPr>
        <p:spPr>
          <a:xfrm>
            <a:off x="4659542" y="3383174"/>
            <a:ext cx="106800" cy="81300"/>
          </a:xfrm>
          <a:prstGeom prst="rect">
            <a:avLst/>
          </a:pr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9"/>
          <p:cNvSpPr/>
          <p:nvPr/>
        </p:nvSpPr>
        <p:spPr>
          <a:xfrm>
            <a:off x="4774594" y="3383174"/>
            <a:ext cx="1482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9"/>
          <p:cNvSpPr/>
          <p:nvPr/>
        </p:nvSpPr>
        <p:spPr>
          <a:xfrm>
            <a:off x="4930263" y="3383174"/>
            <a:ext cx="1068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9"/>
          <p:cNvSpPr/>
          <p:nvPr/>
        </p:nvSpPr>
        <p:spPr>
          <a:xfrm>
            <a:off x="1670923" y="3204024"/>
            <a:ext cx="106800" cy="81300"/>
          </a:xfrm>
          <a:prstGeom prst="rect">
            <a:avLst/>
          </a:prstGeom>
          <a:solidFill>
            <a:srgbClr val="A61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9"/>
          <p:cNvSpPr/>
          <p:nvPr/>
        </p:nvSpPr>
        <p:spPr>
          <a:xfrm>
            <a:off x="1785976" y="3204024"/>
            <a:ext cx="148200" cy="813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9"/>
          <p:cNvSpPr/>
          <p:nvPr/>
        </p:nvSpPr>
        <p:spPr>
          <a:xfrm>
            <a:off x="1941645" y="3204024"/>
            <a:ext cx="106800" cy="81300"/>
          </a:xfrm>
          <a:prstGeom prst="re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9"/>
          <p:cNvSpPr/>
          <p:nvPr/>
        </p:nvSpPr>
        <p:spPr>
          <a:xfrm>
            <a:off x="1671304" y="3293599"/>
            <a:ext cx="1860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9"/>
          <p:cNvSpPr/>
          <p:nvPr/>
        </p:nvSpPr>
        <p:spPr>
          <a:xfrm>
            <a:off x="1863078" y="3293599"/>
            <a:ext cx="1860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9"/>
          <p:cNvSpPr/>
          <p:nvPr/>
        </p:nvSpPr>
        <p:spPr>
          <a:xfrm>
            <a:off x="1671117" y="3383174"/>
            <a:ext cx="106800" cy="81300"/>
          </a:xfrm>
          <a:prstGeom prst="rect">
            <a:avLst/>
          </a:prstGeom>
          <a:solidFill>
            <a:srgbClr val="5B0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9"/>
          <p:cNvSpPr/>
          <p:nvPr/>
        </p:nvSpPr>
        <p:spPr>
          <a:xfrm>
            <a:off x="1786169" y="3383174"/>
            <a:ext cx="1482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9"/>
          <p:cNvSpPr/>
          <p:nvPr/>
        </p:nvSpPr>
        <p:spPr>
          <a:xfrm>
            <a:off x="1941838" y="3383174"/>
            <a:ext cx="106800" cy="81300"/>
          </a:xfrm>
          <a:prstGeom prst="rect">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Commonly Caches Status Codes</a:t>
            </a:r>
            <a:endParaRPr/>
          </a:p>
        </p:txBody>
      </p:sp>
      <p:sp>
        <p:nvSpPr>
          <p:cNvPr id="1124" name="Google Shape;1124;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Caches commonly store responses to the status codes. </a:t>
            </a:r>
            <a:endParaRPr/>
          </a:p>
        </p:txBody>
      </p:sp>
      <p:sp>
        <p:nvSpPr>
          <p:cNvPr id="1125" name="Google Shape;1125;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6" name="Google Shape;1126;p6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latin typeface="Roboto Mono"/>
                <a:ea typeface="Roboto Mono"/>
                <a:cs typeface="Roboto Mono"/>
                <a:sym typeface="Roboto Mono"/>
              </a:rPr>
              <a:t>200 OK</a:t>
            </a:r>
            <a:r>
              <a:rPr b="1" lang="en" sz="12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 </a:t>
            </a:r>
            <a:r>
              <a:rPr lang="en" sz="1200">
                <a:solidFill>
                  <a:schemeClr val="dk1"/>
                </a:solidFill>
              </a:rPr>
              <a:t>responses are cached because resources don’t (or, shouldn’t) move frequently. If the resource lived at a given URL in the past, it probably lives there now.</a:t>
            </a:r>
            <a:endParaRPr/>
          </a:p>
        </p:txBody>
      </p:sp>
      <p:sp>
        <p:nvSpPr>
          <p:cNvPr id="1127" name="Google Shape;1127;p60"/>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latin typeface="Roboto Mono"/>
                <a:ea typeface="Roboto Mono"/>
                <a:cs typeface="Roboto Mono"/>
                <a:sym typeface="Roboto Mono"/>
              </a:rPr>
              <a:t>404 NOT FOUND</a:t>
            </a:r>
            <a:r>
              <a:rPr b="1" lang="en" sz="12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 </a:t>
            </a:r>
            <a:r>
              <a:rPr lang="en" sz="1200">
                <a:solidFill>
                  <a:schemeClr val="dk1"/>
                </a:solidFill>
              </a:rPr>
              <a:t>responses are cached because resources that don’t exist at an endpoint are unlikely to suddenly appear.</a:t>
            </a:r>
            <a:endParaRPr/>
          </a:p>
        </p:txBody>
      </p:sp>
      <p:sp>
        <p:nvSpPr>
          <p:cNvPr id="1128" name="Google Shape;1128;p6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latin typeface="Roboto Mono"/>
                <a:ea typeface="Roboto Mono"/>
                <a:cs typeface="Roboto Mono"/>
                <a:sym typeface="Roboto Mono"/>
              </a:rPr>
              <a:t>301 MOVED PERMANENTLY</a:t>
            </a:r>
            <a:r>
              <a:rPr lang="en" sz="1200">
                <a:solidFill>
                  <a:schemeClr val="dk1"/>
                </a:solidFill>
                <a:latin typeface="Calibri"/>
                <a:ea typeface="Calibri"/>
                <a:cs typeface="Calibri"/>
                <a:sym typeface="Calibri"/>
              </a:rPr>
              <a:t> responses indicate that the URL used to request the resource is “invalid”, in the sense that the resource now lives at a different link, and will never “move back” to the URL used in the request. </a:t>
            </a:r>
            <a:endParaRPr/>
          </a:p>
        </p:txBody>
      </p:sp>
      <p:sp>
        <p:nvSpPr>
          <p:cNvPr id="1129" name="Google Shape;1129;p60"/>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latin typeface="Roboto Mono"/>
                <a:ea typeface="Roboto Mono"/>
                <a:cs typeface="Roboto Mono"/>
                <a:sym typeface="Roboto Mono"/>
              </a:rPr>
              <a:t>206 PARTIAL CONTENT</a:t>
            </a:r>
            <a:r>
              <a:rPr b="1" lang="en" sz="1200">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 </a:t>
            </a:r>
            <a:r>
              <a:rPr lang="en" sz="1200">
                <a:solidFill>
                  <a:schemeClr val="dk1"/>
                </a:solidFill>
              </a:rPr>
              <a:t>responses are cached under the same logic as 200 OK responses.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Cache-Control</a:t>
            </a:r>
            <a:endParaRPr/>
          </a:p>
        </p:txBody>
      </p:sp>
      <p:sp>
        <p:nvSpPr>
          <p:cNvPr id="1135" name="Google Shape;1135;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chemeClr val="dk1"/>
                </a:solidFill>
              </a:rPr>
              <a:t>Cache-control</a:t>
            </a:r>
            <a:r>
              <a:rPr lang="en">
                <a:solidFill>
                  <a:schemeClr val="dk1"/>
                </a:solidFill>
              </a:rPr>
              <a:t> is an HTTP header used to specify browser caching policies in both client requests and server responses. Directives include: </a:t>
            </a:r>
            <a:endParaRPr/>
          </a:p>
        </p:txBody>
      </p:sp>
      <p:sp>
        <p:nvSpPr>
          <p:cNvPr id="1136" name="Google Shape;1136;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7" name="Google Shape;1137;p61"/>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Max-Age </a:t>
            </a:r>
            <a:r>
              <a:rPr lang="en"/>
              <a:t>defines in seconds the mount of time it takes for a cached copy of a resource to expire. </a:t>
            </a:r>
            <a:endParaRPr/>
          </a:p>
        </p:txBody>
      </p:sp>
      <p:sp>
        <p:nvSpPr>
          <p:cNvPr id="1138" name="Google Shape;1138;p61"/>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No-Cache </a:t>
            </a:r>
            <a:r>
              <a:rPr lang="en"/>
              <a:t>indicated</a:t>
            </a:r>
            <a:r>
              <a:rPr lang="en"/>
              <a:t> that a browser may cache a response, but first must submit a validation request to an origin server. </a:t>
            </a:r>
            <a:endParaRPr/>
          </a:p>
        </p:txBody>
      </p:sp>
      <p:sp>
        <p:nvSpPr>
          <p:cNvPr id="1139" name="Google Shape;1139;p61"/>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No-Store: </a:t>
            </a:r>
            <a:r>
              <a:rPr lang="en"/>
              <a:t>Browsers aren’t allowed to cache a response and instead must pull it from the server each time it’s requested. </a:t>
            </a:r>
            <a:endParaRPr/>
          </a:p>
        </p:txBody>
      </p:sp>
      <p:sp>
        <p:nvSpPr>
          <p:cNvPr id="1140" name="Google Shape;1140;p61"/>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Public: </a:t>
            </a:r>
            <a:r>
              <a:rPr lang="en"/>
              <a:t>The public response directive indicated that a resource can be cached by any cache. </a:t>
            </a:r>
            <a:endParaRPr/>
          </a:p>
        </p:txBody>
      </p:sp>
      <p:sp>
        <p:nvSpPr>
          <p:cNvPr id="1141" name="Google Shape;1141;p61"/>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Private: </a:t>
            </a:r>
            <a:r>
              <a:rPr lang="en"/>
              <a:t>The private response directive indicates that a resource is user specific, it can still be cached out, but only on a client device.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